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sldIdLst>
    <p:sldId id="256" r:id="rId2"/>
    <p:sldId id="268" r:id="rId3"/>
    <p:sldId id="274" r:id="rId4"/>
    <p:sldId id="275" r:id="rId5"/>
    <p:sldId id="270" r:id="rId6"/>
    <p:sldId id="271" r:id="rId7"/>
    <p:sldId id="276" r:id="rId8"/>
    <p:sldId id="272" r:id="rId9"/>
    <p:sldId id="273" r:id="rId10"/>
    <p:sldId id="277" r:id="rId11"/>
    <p:sldId id="264" r:id="rId12"/>
    <p:sldId id="27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sorterViewPr>
    <p:cViewPr>
      <p:scale>
        <a:sx n="123" d="100"/>
        <a:sy n="123"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058" name="Group 10"/>
          <p:cNvGrpSpPr>
            <a:grpSpLocks/>
          </p:cNvGrpSpPr>
          <p:nvPr/>
        </p:nvGrpSpPr>
        <p:grpSpPr bwMode="auto">
          <a:xfrm>
            <a:off x="-22225" y="3175"/>
            <a:ext cx="1470025" cy="6869113"/>
            <a:chOff x="-14" y="2"/>
            <a:chExt cx="926" cy="4327"/>
          </a:xfrm>
        </p:grpSpPr>
        <p:sp>
          <p:nvSpPr>
            <p:cNvPr id="2050" name="Rectangle 2"/>
            <p:cNvSpPr>
              <a:spLocks noChangeArrowheads="1"/>
            </p:cNvSpPr>
            <p:nvPr/>
          </p:nvSpPr>
          <p:spPr bwMode="ltGray">
            <a:xfrm>
              <a:off x="-14" y="2"/>
              <a:ext cx="926" cy="432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sz="2400"/>
                <a:t>             </a:t>
              </a:r>
            </a:p>
          </p:txBody>
        </p:sp>
        <p:sp>
          <p:nvSpPr>
            <p:cNvPr id="2051" name="Rectangle 3"/>
            <p:cNvSpPr>
              <a:spLocks noChangeArrowheads="1"/>
            </p:cNvSpPr>
            <p:nvPr/>
          </p:nvSpPr>
          <p:spPr bwMode="ltGray">
            <a:xfrm>
              <a:off x="-14" y="2016"/>
              <a:ext cx="926" cy="2313"/>
            </a:xfrm>
            <a:prstGeom prst="rect">
              <a:avLst/>
            </a:prstGeom>
            <a:gradFill rotWithShape="0">
              <a:gsLst>
                <a:gs pos="0">
                  <a:schemeClr val="bg1"/>
                </a:gs>
                <a:gs pos="100000">
                  <a:schemeClr val="bg2"/>
                </a:gs>
              </a:gsLst>
              <a:lin ang="54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052" name="Picture 4"/>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ltGray">
            <a:xfrm>
              <a:off x="-11" y="1020"/>
              <a:ext cx="920" cy="11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2057" name="Group 9"/>
            <p:cNvGrpSpPr>
              <a:grpSpLocks/>
            </p:cNvGrpSpPr>
            <p:nvPr/>
          </p:nvGrpSpPr>
          <p:grpSpPr bwMode="auto">
            <a:xfrm>
              <a:off x="96" y="2256"/>
              <a:ext cx="672" cy="2063"/>
              <a:chOff x="96" y="2256"/>
              <a:chExt cx="672" cy="2063"/>
            </a:xfrm>
          </p:grpSpPr>
          <p:sp>
            <p:nvSpPr>
              <p:cNvPr id="2053" name="Rectangle 5"/>
              <p:cNvSpPr>
                <a:spLocks noChangeArrowheads="1"/>
              </p:cNvSpPr>
              <p:nvPr/>
            </p:nvSpPr>
            <p:spPr bwMode="ltGray">
              <a:xfrm>
                <a:off x="96" y="2256"/>
                <a:ext cx="96" cy="2063"/>
              </a:xfrm>
              <a:prstGeom prst="rect">
                <a:avLst/>
              </a:prstGeom>
              <a:solidFill>
                <a:schemeClr val="bg2">
                  <a:alpha val="50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4" name="Rectangle 6"/>
              <p:cNvSpPr>
                <a:spLocks noChangeArrowheads="1"/>
              </p:cNvSpPr>
              <p:nvPr/>
            </p:nvSpPr>
            <p:spPr bwMode="ltGray">
              <a:xfrm>
                <a:off x="288" y="2422"/>
                <a:ext cx="96" cy="1897"/>
              </a:xfrm>
              <a:prstGeom prst="rect">
                <a:avLst/>
              </a:prstGeom>
              <a:solidFill>
                <a:schemeClr val="bg2">
                  <a:alpha val="50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5" name="Rectangle 7"/>
              <p:cNvSpPr>
                <a:spLocks noChangeArrowheads="1"/>
              </p:cNvSpPr>
              <p:nvPr/>
            </p:nvSpPr>
            <p:spPr bwMode="ltGray">
              <a:xfrm>
                <a:off x="480" y="2955"/>
                <a:ext cx="96" cy="1364"/>
              </a:xfrm>
              <a:prstGeom prst="rect">
                <a:avLst/>
              </a:prstGeom>
              <a:solidFill>
                <a:schemeClr val="bg2">
                  <a:alpha val="50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6" name="Rectangle 8"/>
              <p:cNvSpPr>
                <a:spLocks noChangeArrowheads="1"/>
              </p:cNvSpPr>
              <p:nvPr/>
            </p:nvSpPr>
            <p:spPr bwMode="ltGray">
              <a:xfrm>
                <a:off x="672" y="2856"/>
                <a:ext cx="96" cy="1463"/>
              </a:xfrm>
              <a:prstGeom prst="rect">
                <a:avLst/>
              </a:prstGeom>
              <a:solidFill>
                <a:schemeClr val="bg2">
                  <a:alpha val="50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2059" name="Rectangle 11"/>
          <p:cNvSpPr>
            <a:spLocks noGrp="1" noChangeArrowheads="1"/>
          </p:cNvSpPr>
          <p:nvPr>
            <p:ph type="ctrTitle" sz="quarter"/>
          </p:nvPr>
        </p:nvSpPr>
        <p:spPr>
          <a:xfrm>
            <a:off x="1293813" y="2133600"/>
            <a:ext cx="7772400" cy="1143000"/>
          </a:xfrm>
        </p:spPr>
        <p:txBody>
          <a:bodyPr/>
          <a:lstStyle>
            <a:lvl1pPr>
              <a:defRPr/>
            </a:lvl1pPr>
          </a:lstStyle>
          <a:p>
            <a:pPr lvl="0"/>
            <a:r>
              <a:rPr lang="en-US" noProof="0" smtClean="0"/>
              <a:t>Click to edit Master title style</a:t>
            </a:r>
          </a:p>
        </p:txBody>
      </p:sp>
      <p:sp>
        <p:nvSpPr>
          <p:cNvPr id="2060" name="Rectangle 12"/>
          <p:cNvSpPr>
            <a:spLocks noGrp="1" noChangeArrowheads="1"/>
          </p:cNvSpPr>
          <p:nvPr>
            <p:ph type="subTitle" sz="quarter" idx="1"/>
          </p:nvPr>
        </p:nvSpPr>
        <p:spPr>
          <a:xfrm>
            <a:off x="2057400" y="3886200"/>
            <a:ext cx="6400800" cy="1752600"/>
          </a:xfrm>
        </p:spPr>
        <p:txBody>
          <a:bodyPr/>
          <a:lstStyle>
            <a:lvl1pPr marL="0" indent="0" algn="ctr">
              <a:buFontTx/>
              <a:buNone/>
              <a:defRPr/>
            </a:lvl1pPr>
          </a:lstStyle>
          <a:p>
            <a:pPr lvl="0"/>
            <a:r>
              <a:rPr lang="en-US" noProof="0" smtClean="0"/>
              <a:t>Click to edit Master subtitle style</a:t>
            </a:r>
          </a:p>
        </p:txBody>
      </p:sp>
      <p:sp>
        <p:nvSpPr>
          <p:cNvPr id="2061" name="Rectangle 13"/>
          <p:cNvSpPr>
            <a:spLocks noGrp="1" noChangeArrowheads="1"/>
          </p:cNvSpPr>
          <p:nvPr>
            <p:ph type="dt" sz="quarter" idx="2"/>
          </p:nvPr>
        </p:nvSpPr>
        <p:spPr>
          <a:xfrm>
            <a:off x="1295400" y="6248400"/>
            <a:ext cx="1905000" cy="457200"/>
          </a:xfrm>
        </p:spPr>
        <p:txBody>
          <a:bodyPr/>
          <a:lstStyle>
            <a:lvl1pPr>
              <a:defRPr/>
            </a:lvl1pPr>
          </a:lstStyle>
          <a:p>
            <a:fld id="{6E70E5C5-046E-449A-BAB9-18D03EE00F57}" type="datetimeFigureOut">
              <a:rPr lang="en-US" smtClean="0"/>
              <a:pPr/>
              <a:t>9/19/2011</a:t>
            </a:fld>
            <a:endParaRPr lang="en-US"/>
          </a:p>
        </p:txBody>
      </p:sp>
      <p:sp>
        <p:nvSpPr>
          <p:cNvPr id="2062" name="Rectangle 14"/>
          <p:cNvSpPr>
            <a:spLocks noGrp="1" noChangeArrowheads="1"/>
          </p:cNvSpPr>
          <p:nvPr>
            <p:ph type="ftr" sz="quarter" idx="3"/>
          </p:nvPr>
        </p:nvSpPr>
        <p:spPr>
          <a:xfrm>
            <a:off x="3733800" y="6248400"/>
            <a:ext cx="2895600" cy="457200"/>
          </a:xfrm>
        </p:spPr>
        <p:txBody>
          <a:bodyPr/>
          <a:lstStyle>
            <a:lvl1pPr>
              <a:defRPr/>
            </a:lvl1pPr>
          </a:lstStyle>
          <a:p>
            <a:endParaRPr lang="en-US"/>
          </a:p>
        </p:txBody>
      </p:sp>
      <p:sp>
        <p:nvSpPr>
          <p:cNvPr id="2063" name="Rectangle 15"/>
          <p:cNvSpPr>
            <a:spLocks noGrp="1" noChangeArrowheads="1"/>
          </p:cNvSpPr>
          <p:nvPr>
            <p:ph type="sldNum" sz="quarter" idx="4"/>
          </p:nvPr>
        </p:nvSpPr>
        <p:spPr/>
        <p:txBody>
          <a:bodyPr/>
          <a:lstStyle>
            <a:lvl1pPr>
              <a:defRPr/>
            </a:lvl1pPr>
          </a:lstStyle>
          <a:p>
            <a:fld id="{1D737550-688F-4D13-974A-501288F606B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E70E5C5-046E-449A-BAB9-18D03EE00F57}" type="datetimeFigureOut">
              <a:rPr lang="en-US" smtClean="0"/>
              <a:pPr/>
              <a:t>9/19/2011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D737550-688F-4D13-974A-501288F606BD}" type="slidenum">
              <a:rPr lang="en-US" smtClean="0"/>
              <a:pPr/>
              <a:t>‹#›</a:t>
            </a:fld>
            <a:endParaRPr lang="en-US"/>
          </a:p>
        </p:txBody>
      </p:sp>
    </p:spTree>
    <p:extLst>
      <p:ext uri="{BB962C8B-B14F-4D97-AF65-F5344CB8AC3E}">
        <p14:creationId xmlns="" xmlns:p14="http://schemas.microsoft.com/office/powerpoint/2010/main" val="1881487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E70E5C5-046E-449A-BAB9-18D03EE00F57}" type="datetimeFigureOut">
              <a:rPr lang="en-US" smtClean="0"/>
              <a:pPr/>
              <a:t>9/19/2011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D737550-688F-4D13-974A-501288F606BD}" type="slidenum">
              <a:rPr lang="en-US" smtClean="0"/>
              <a:pPr/>
              <a:t>‹#›</a:t>
            </a:fld>
            <a:endParaRPr lang="en-US"/>
          </a:p>
        </p:txBody>
      </p:sp>
    </p:spTree>
    <p:extLst>
      <p:ext uri="{BB962C8B-B14F-4D97-AF65-F5344CB8AC3E}">
        <p14:creationId xmlns="" xmlns:p14="http://schemas.microsoft.com/office/powerpoint/2010/main" val="1185889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6E70E5C5-046E-449A-BAB9-18D03EE00F57}" type="datetimeFigureOut">
              <a:rPr lang="en-US" smtClean="0"/>
              <a:pPr/>
              <a:t>9/19/2011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D737550-688F-4D13-974A-501288F606BD}" type="slidenum">
              <a:rPr lang="en-US" smtClean="0"/>
              <a:pPr/>
              <a:t>‹#›</a:t>
            </a:fld>
            <a:endParaRPr lang="en-US"/>
          </a:p>
        </p:txBody>
      </p:sp>
    </p:spTree>
    <p:extLst>
      <p:ext uri="{BB962C8B-B14F-4D97-AF65-F5344CB8AC3E}">
        <p14:creationId xmlns="" xmlns:p14="http://schemas.microsoft.com/office/powerpoint/2010/main" val="1363605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6E70E5C5-046E-449A-BAB9-18D03EE00F57}" type="datetimeFigureOut">
              <a:rPr lang="en-US" smtClean="0"/>
              <a:pPr/>
              <a:t>9/19/2011</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D737550-688F-4D13-974A-501288F606BD}" type="slidenum">
              <a:rPr lang="en-US" smtClean="0"/>
              <a:pPr/>
              <a:t>‹#›</a:t>
            </a:fld>
            <a:endParaRPr lang="en-US"/>
          </a:p>
        </p:txBody>
      </p:sp>
    </p:spTree>
    <p:extLst>
      <p:ext uri="{BB962C8B-B14F-4D97-AF65-F5344CB8AC3E}">
        <p14:creationId xmlns="" xmlns:p14="http://schemas.microsoft.com/office/powerpoint/2010/main" val="20245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6E70E5C5-046E-449A-BAB9-18D03EE00F57}" type="datetimeFigureOut">
              <a:rPr lang="en-US" smtClean="0"/>
              <a:pPr/>
              <a:t>9/19/2011</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D737550-688F-4D13-974A-501288F606BD}" type="slidenum">
              <a:rPr lang="en-US" smtClean="0"/>
              <a:pPr/>
              <a:t>‹#›</a:t>
            </a:fld>
            <a:endParaRPr lang="en-US"/>
          </a:p>
        </p:txBody>
      </p:sp>
    </p:spTree>
    <p:extLst>
      <p:ext uri="{BB962C8B-B14F-4D97-AF65-F5344CB8AC3E}">
        <p14:creationId xmlns="" xmlns:p14="http://schemas.microsoft.com/office/powerpoint/2010/main" val="2795020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6E70E5C5-046E-449A-BAB9-18D03EE00F57}" type="datetimeFigureOut">
              <a:rPr lang="en-US" smtClean="0"/>
              <a:pPr/>
              <a:t>9/19/2011</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D737550-688F-4D13-974A-501288F606BD}" type="slidenum">
              <a:rPr lang="en-US" smtClean="0"/>
              <a:pPr/>
              <a:t>‹#›</a:t>
            </a:fld>
            <a:endParaRPr lang="en-US"/>
          </a:p>
        </p:txBody>
      </p:sp>
    </p:spTree>
    <p:extLst>
      <p:ext uri="{BB962C8B-B14F-4D97-AF65-F5344CB8AC3E}">
        <p14:creationId xmlns="" xmlns:p14="http://schemas.microsoft.com/office/powerpoint/2010/main" val="2215607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6E70E5C5-046E-449A-BAB9-18D03EE00F57}" type="datetimeFigureOut">
              <a:rPr lang="en-US" smtClean="0"/>
              <a:pPr/>
              <a:t>9/19/2011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D737550-688F-4D13-974A-501288F606BD}" type="slidenum">
              <a:rPr lang="en-US" smtClean="0"/>
              <a:pPr/>
              <a:t>‹#›</a:t>
            </a:fld>
            <a:endParaRPr lang="en-US"/>
          </a:p>
        </p:txBody>
      </p:sp>
    </p:spTree>
    <p:extLst>
      <p:ext uri="{BB962C8B-B14F-4D97-AF65-F5344CB8AC3E}">
        <p14:creationId xmlns="" xmlns:p14="http://schemas.microsoft.com/office/powerpoint/2010/main" val="4037115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6E70E5C5-046E-449A-BAB9-18D03EE00F57}" type="datetimeFigureOut">
              <a:rPr lang="en-US" smtClean="0"/>
              <a:pPr/>
              <a:t>9/19/2011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D737550-688F-4D13-974A-501288F606BD}" type="slidenum">
              <a:rPr lang="en-US" smtClean="0"/>
              <a:pPr/>
              <a:t>‹#›</a:t>
            </a:fld>
            <a:endParaRPr lang="en-US"/>
          </a:p>
        </p:txBody>
      </p:sp>
    </p:spTree>
    <p:extLst>
      <p:ext uri="{BB962C8B-B14F-4D97-AF65-F5344CB8AC3E}">
        <p14:creationId xmlns="" xmlns:p14="http://schemas.microsoft.com/office/powerpoint/2010/main" val="1609683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E70E5C5-046E-449A-BAB9-18D03EE00F57}" type="datetimeFigureOut">
              <a:rPr lang="en-US" smtClean="0"/>
              <a:pPr/>
              <a:t>9/19/2011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D737550-688F-4D13-974A-501288F606BD}" type="slidenum">
              <a:rPr lang="en-US" smtClean="0"/>
              <a:pPr/>
              <a:t>‹#›</a:t>
            </a:fld>
            <a:endParaRPr lang="en-US"/>
          </a:p>
        </p:txBody>
      </p:sp>
    </p:spTree>
    <p:extLst>
      <p:ext uri="{BB962C8B-B14F-4D97-AF65-F5344CB8AC3E}">
        <p14:creationId xmlns="" xmlns:p14="http://schemas.microsoft.com/office/powerpoint/2010/main" val="206765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1350" y="609600"/>
            <a:ext cx="207645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609600"/>
            <a:ext cx="607695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E70E5C5-046E-449A-BAB9-18D03EE00F57}" type="datetimeFigureOut">
              <a:rPr lang="en-US" smtClean="0"/>
              <a:pPr/>
              <a:t>9/19/2011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D737550-688F-4D13-974A-501288F606BD}" type="slidenum">
              <a:rPr lang="en-US" smtClean="0"/>
              <a:pPr/>
              <a:t>‹#›</a:t>
            </a:fld>
            <a:endParaRPr lang="en-US"/>
          </a:p>
        </p:txBody>
      </p:sp>
    </p:spTree>
    <p:extLst>
      <p:ext uri="{BB962C8B-B14F-4D97-AF65-F5344CB8AC3E}">
        <p14:creationId xmlns="" xmlns:p14="http://schemas.microsoft.com/office/powerpoint/2010/main" val="2330025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0" scaled="1"/>
        </a:gradFill>
        <a:effectLst/>
      </p:bgPr>
    </p:bg>
    <p:spTree>
      <p:nvGrpSpPr>
        <p:cNvPr id="1" name=""/>
        <p:cNvGrpSpPr/>
        <p:nvPr/>
      </p:nvGrpSpPr>
      <p:grpSpPr>
        <a:xfrm>
          <a:off x="0" y="0"/>
          <a:ext cx="0" cy="0"/>
          <a:chOff x="0" y="0"/>
          <a:chExt cx="0" cy="0"/>
        </a:xfrm>
      </p:grpSpPr>
      <p:grpSp>
        <p:nvGrpSpPr>
          <p:cNvPr id="1034" name="Group 10"/>
          <p:cNvGrpSpPr>
            <a:grpSpLocks/>
          </p:cNvGrpSpPr>
          <p:nvPr/>
        </p:nvGrpSpPr>
        <p:grpSpPr bwMode="auto">
          <a:xfrm>
            <a:off x="-73025" y="-14288"/>
            <a:ext cx="1520825" cy="6923088"/>
            <a:chOff x="-46" y="-9"/>
            <a:chExt cx="958" cy="4361"/>
          </a:xfrm>
        </p:grpSpPr>
        <p:grpSp>
          <p:nvGrpSpPr>
            <p:cNvPr id="1029" name="Group 5"/>
            <p:cNvGrpSpPr>
              <a:grpSpLocks/>
            </p:cNvGrpSpPr>
            <p:nvPr/>
          </p:nvGrpSpPr>
          <p:grpSpPr bwMode="auto">
            <a:xfrm>
              <a:off x="-46" y="-9"/>
              <a:ext cx="958" cy="4361"/>
              <a:chOff x="-46" y="-9"/>
              <a:chExt cx="958" cy="4361"/>
            </a:xfrm>
          </p:grpSpPr>
          <p:sp>
            <p:nvSpPr>
              <p:cNvPr id="1026" name="Rectangle 2"/>
              <p:cNvSpPr>
                <a:spLocks noChangeArrowheads="1"/>
              </p:cNvSpPr>
              <p:nvPr/>
            </p:nvSpPr>
            <p:spPr bwMode="ltGray">
              <a:xfrm>
                <a:off x="-46" y="-9"/>
                <a:ext cx="958" cy="4361"/>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sz="2400"/>
                  <a:t>             </a:t>
                </a:r>
              </a:p>
            </p:txBody>
          </p:sp>
          <p:pic>
            <p:nvPicPr>
              <p:cNvPr id="1027" name="Picture 3"/>
              <p:cNvPicPr>
                <a:picLocks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ltGray">
              <a:xfrm>
                <a:off x="-11" y="108"/>
                <a:ext cx="920" cy="11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28" name="Rectangle 4"/>
              <p:cNvSpPr>
                <a:spLocks noChangeArrowheads="1"/>
              </p:cNvSpPr>
              <p:nvPr/>
            </p:nvSpPr>
            <p:spPr bwMode="ltGray">
              <a:xfrm>
                <a:off x="-46" y="1191"/>
                <a:ext cx="958" cy="3159"/>
              </a:xfrm>
              <a:prstGeom prst="rect">
                <a:avLst/>
              </a:prstGeom>
              <a:gradFill rotWithShape="0">
                <a:gsLst>
                  <a:gs pos="0">
                    <a:schemeClr val="bg1"/>
                  </a:gs>
                  <a:gs pos="100000">
                    <a:schemeClr val="bg2"/>
                  </a:gs>
                </a:gsLst>
                <a:lin ang="54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30" name="Rectangle 6"/>
            <p:cNvSpPr>
              <a:spLocks noChangeArrowheads="1"/>
            </p:cNvSpPr>
            <p:nvPr/>
          </p:nvSpPr>
          <p:spPr bwMode="ltGray">
            <a:xfrm>
              <a:off x="96" y="1344"/>
              <a:ext cx="96" cy="2975"/>
            </a:xfrm>
            <a:prstGeom prst="rect">
              <a:avLst/>
            </a:prstGeom>
            <a:solidFill>
              <a:schemeClr val="bg2">
                <a:alpha val="50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1" name="Rectangle 7"/>
            <p:cNvSpPr>
              <a:spLocks noChangeArrowheads="1"/>
            </p:cNvSpPr>
            <p:nvPr/>
          </p:nvSpPr>
          <p:spPr bwMode="ltGray">
            <a:xfrm>
              <a:off x="288" y="1584"/>
              <a:ext cx="96" cy="2735"/>
            </a:xfrm>
            <a:prstGeom prst="rect">
              <a:avLst/>
            </a:prstGeom>
            <a:solidFill>
              <a:schemeClr val="bg2">
                <a:alpha val="50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2" name="Rectangle 8"/>
            <p:cNvSpPr>
              <a:spLocks noChangeArrowheads="1"/>
            </p:cNvSpPr>
            <p:nvPr/>
          </p:nvSpPr>
          <p:spPr bwMode="ltGray">
            <a:xfrm>
              <a:off x="480" y="2352"/>
              <a:ext cx="96" cy="1967"/>
            </a:xfrm>
            <a:prstGeom prst="rect">
              <a:avLst/>
            </a:prstGeom>
            <a:solidFill>
              <a:schemeClr val="bg2">
                <a:alpha val="50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3" name="Rectangle 9"/>
            <p:cNvSpPr>
              <a:spLocks noChangeArrowheads="1"/>
            </p:cNvSpPr>
            <p:nvPr/>
          </p:nvSpPr>
          <p:spPr bwMode="ltGray">
            <a:xfrm>
              <a:off x="672" y="2208"/>
              <a:ext cx="96" cy="2111"/>
            </a:xfrm>
            <a:prstGeom prst="rect">
              <a:avLst/>
            </a:prstGeom>
            <a:solidFill>
              <a:schemeClr val="bg2">
                <a:alpha val="50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35" name="Rectangle 11"/>
          <p:cNvSpPr>
            <a:spLocks noGrp="1" noChangeArrowheads="1"/>
          </p:cNvSpPr>
          <p:nvPr>
            <p:ph type="title"/>
          </p:nvPr>
        </p:nvSpPr>
        <p:spPr bwMode="auto">
          <a:xfrm>
            <a:off x="1295400" y="609600"/>
            <a:ext cx="77724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036" name="Rectangle 12"/>
          <p:cNvSpPr>
            <a:spLocks noGrp="1" noChangeArrowheads="1"/>
          </p:cNvSpPr>
          <p:nvPr>
            <p:ph type="body" idx="1"/>
          </p:nvPr>
        </p:nvSpPr>
        <p:spPr bwMode="auto">
          <a:xfrm>
            <a:off x="762000" y="1981200"/>
            <a:ext cx="7772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7" name="Rectangle 13"/>
          <p:cNvSpPr>
            <a:spLocks noGrp="1" noChangeArrowheads="1"/>
          </p:cNvSpPr>
          <p:nvPr>
            <p:ph type="dt" sz="half" idx="2"/>
          </p:nvPr>
        </p:nvSpPr>
        <p:spPr bwMode="auto">
          <a:xfrm>
            <a:off x="7620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solidFill>
                  <a:schemeClr val="tx2"/>
                </a:solidFill>
                <a:latin typeface="+mn-lt"/>
              </a:defRPr>
            </a:lvl1pPr>
          </a:lstStyle>
          <a:p>
            <a:fld id="{6E70E5C5-046E-449A-BAB9-18D03EE00F57}" type="datetimeFigureOut">
              <a:rPr lang="en-US" smtClean="0"/>
              <a:pPr/>
              <a:t>9/19/2011</a:t>
            </a:fld>
            <a:endParaRPr lang="en-US"/>
          </a:p>
        </p:txBody>
      </p:sp>
      <p:sp>
        <p:nvSpPr>
          <p:cNvPr id="1038" name="Rectangle 14"/>
          <p:cNvSpPr>
            <a:spLocks noGrp="1" noChangeArrowheads="1"/>
          </p:cNvSpPr>
          <p:nvPr>
            <p:ph type="ftr" sz="quarter" idx="3"/>
          </p:nvPr>
        </p:nvSpPr>
        <p:spPr bwMode="auto">
          <a:xfrm>
            <a:off x="33528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solidFill>
                  <a:schemeClr val="tx2"/>
                </a:solidFill>
                <a:latin typeface="+mn-lt"/>
              </a:defRPr>
            </a:lvl1pPr>
          </a:lstStyle>
          <a:p>
            <a:endParaRPr lang="en-US"/>
          </a:p>
        </p:txBody>
      </p:sp>
      <p:sp>
        <p:nvSpPr>
          <p:cNvPr id="1039" name="Rectangle 15"/>
          <p:cNvSpPr>
            <a:spLocks noGrp="1" noChangeArrowheads="1"/>
          </p:cNvSpPr>
          <p:nvPr>
            <p:ph type="sldNum" sz="quarter" idx="4"/>
          </p:nvPr>
        </p:nvSpPr>
        <p:spPr bwMode="auto">
          <a:xfrm>
            <a:off x="71628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solidFill>
                  <a:schemeClr val="tx2"/>
                </a:solidFill>
                <a:latin typeface="+mn-lt"/>
              </a:defRPr>
            </a:lvl1pPr>
          </a:lstStyle>
          <a:p>
            <a:fld id="{1D737550-688F-4D13-974A-501288F606B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1" fontAlgn="base" hangingPunct="1">
        <a:spcBef>
          <a:spcPct val="0"/>
        </a:spcBef>
        <a:spcAft>
          <a:spcPct val="0"/>
        </a:spcAft>
        <a:defRPr sz="4400" i="1">
          <a:solidFill>
            <a:schemeClr val="tx2"/>
          </a:solidFill>
          <a:latin typeface="+mj-lt"/>
          <a:ea typeface="+mj-ea"/>
          <a:cs typeface="+mj-cs"/>
        </a:defRPr>
      </a:lvl1pPr>
      <a:lvl2pPr algn="ctr" rtl="0" eaLnBrk="1" fontAlgn="base" hangingPunct="1">
        <a:spcBef>
          <a:spcPct val="0"/>
        </a:spcBef>
        <a:spcAft>
          <a:spcPct val="0"/>
        </a:spcAft>
        <a:defRPr sz="4400" i="1">
          <a:solidFill>
            <a:schemeClr val="tx2"/>
          </a:solidFill>
          <a:latin typeface="Times New Roman" pitchFamily="18" charset="0"/>
        </a:defRPr>
      </a:lvl2pPr>
      <a:lvl3pPr algn="ctr" rtl="0" eaLnBrk="1" fontAlgn="base" hangingPunct="1">
        <a:spcBef>
          <a:spcPct val="0"/>
        </a:spcBef>
        <a:spcAft>
          <a:spcPct val="0"/>
        </a:spcAft>
        <a:defRPr sz="4400" i="1">
          <a:solidFill>
            <a:schemeClr val="tx2"/>
          </a:solidFill>
          <a:latin typeface="Times New Roman" pitchFamily="18" charset="0"/>
        </a:defRPr>
      </a:lvl3pPr>
      <a:lvl4pPr algn="ctr" rtl="0" eaLnBrk="1" fontAlgn="base" hangingPunct="1">
        <a:spcBef>
          <a:spcPct val="0"/>
        </a:spcBef>
        <a:spcAft>
          <a:spcPct val="0"/>
        </a:spcAft>
        <a:defRPr sz="4400" i="1">
          <a:solidFill>
            <a:schemeClr val="tx2"/>
          </a:solidFill>
          <a:latin typeface="Times New Roman" pitchFamily="18" charset="0"/>
        </a:defRPr>
      </a:lvl4pPr>
      <a:lvl5pPr algn="ctr" rtl="0" eaLnBrk="1" fontAlgn="base" hangingPunct="1">
        <a:spcBef>
          <a:spcPct val="0"/>
        </a:spcBef>
        <a:spcAft>
          <a:spcPct val="0"/>
        </a:spcAft>
        <a:defRPr sz="4400" i="1">
          <a:solidFill>
            <a:schemeClr val="tx2"/>
          </a:solidFill>
          <a:latin typeface="Times New Roman" pitchFamily="18" charset="0"/>
        </a:defRPr>
      </a:lvl5pPr>
      <a:lvl6pPr marL="457200" algn="ctr" rtl="0" eaLnBrk="1" fontAlgn="base" hangingPunct="1">
        <a:spcBef>
          <a:spcPct val="0"/>
        </a:spcBef>
        <a:spcAft>
          <a:spcPct val="0"/>
        </a:spcAft>
        <a:defRPr sz="4400" i="1">
          <a:solidFill>
            <a:schemeClr val="tx2"/>
          </a:solidFill>
          <a:latin typeface="Times New Roman" pitchFamily="18" charset="0"/>
        </a:defRPr>
      </a:lvl6pPr>
      <a:lvl7pPr marL="914400" algn="ctr" rtl="0" eaLnBrk="1" fontAlgn="base" hangingPunct="1">
        <a:spcBef>
          <a:spcPct val="0"/>
        </a:spcBef>
        <a:spcAft>
          <a:spcPct val="0"/>
        </a:spcAft>
        <a:defRPr sz="4400" i="1">
          <a:solidFill>
            <a:schemeClr val="tx2"/>
          </a:solidFill>
          <a:latin typeface="Times New Roman" pitchFamily="18" charset="0"/>
        </a:defRPr>
      </a:lvl7pPr>
      <a:lvl8pPr marL="1371600" algn="ctr" rtl="0" eaLnBrk="1" fontAlgn="base" hangingPunct="1">
        <a:spcBef>
          <a:spcPct val="0"/>
        </a:spcBef>
        <a:spcAft>
          <a:spcPct val="0"/>
        </a:spcAft>
        <a:defRPr sz="4400" i="1">
          <a:solidFill>
            <a:schemeClr val="tx2"/>
          </a:solidFill>
          <a:latin typeface="Times New Roman" pitchFamily="18" charset="0"/>
        </a:defRPr>
      </a:lvl8pPr>
      <a:lvl9pPr marL="1828800" algn="ctr" rtl="0" eaLnBrk="1" fontAlgn="base" hangingPunct="1">
        <a:spcBef>
          <a:spcPct val="0"/>
        </a:spcBef>
        <a:spcAft>
          <a:spcPct val="0"/>
        </a:spcAft>
        <a:defRPr sz="4400" i="1">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chemeClr val="folHlink"/>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folHlink"/>
        </a:buClr>
        <a:buChar char="–"/>
        <a:defRPr sz="2800">
          <a:solidFill>
            <a:schemeClr val="tx1"/>
          </a:solidFill>
          <a:latin typeface="+mn-lt"/>
        </a:defRPr>
      </a:lvl2pPr>
      <a:lvl3pPr marL="1143000" indent="-228600" algn="l" rtl="0" eaLnBrk="1" fontAlgn="base" hangingPunct="1">
        <a:spcBef>
          <a:spcPct val="20000"/>
        </a:spcBef>
        <a:spcAft>
          <a:spcPct val="0"/>
        </a:spcAft>
        <a:buClr>
          <a:schemeClr val="folHlink"/>
        </a:buClr>
        <a:buChar char="•"/>
        <a:defRPr sz="2400">
          <a:solidFill>
            <a:schemeClr val="tx1"/>
          </a:solidFill>
          <a:latin typeface="+mn-lt"/>
        </a:defRPr>
      </a:lvl3pPr>
      <a:lvl4pPr marL="1600200" indent="-228600" algn="l" rtl="0" eaLnBrk="1" fontAlgn="base" hangingPunct="1">
        <a:spcBef>
          <a:spcPct val="20000"/>
        </a:spcBef>
        <a:spcAft>
          <a:spcPct val="0"/>
        </a:spcAft>
        <a:buClr>
          <a:schemeClr val="folHlink"/>
        </a:buClr>
        <a:buChar char="–"/>
        <a:defRPr sz="2000">
          <a:solidFill>
            <a:schemeClr val="tx1"/>
          </a:solidFill>
          <a:latin typeface="+mn-lt"/>
        </a:defRPr>
      </a:lvl4pPr>
      <a:lvl5pPr marL="2057400" indent="-228600" algn="l" rtl="0" eaLnBrk="1" fontAlgn="base" hangingPunct="1">
        <a:spcBef>
          <a:spcPct val="20000"/>
        </a:spcBef>
        <a:spcAft>
          <a:spcPct val="0"/>
        </a:spcAft>
        <a:buClr>
          <a:schemeClr val="folHlink"/>
        </a:buClr>
        <a:buChar char="•"/>
        <a:defRPr sz="2000">
          <a:solidFill>
            <a:schemeClr val="tx1"/>
          </a:solidFill>
          <a:latin typeface="+mn-lt"/>
        </a:defRPr>
      </a:lvl5pPr>
      <a:lvl6pPr marL="2514600" indent="-228600" algn="l" rtl="0" eaLnBrk="1" fontAlgn="base" hangingPunct="1">
        <a:spcBef>
          <a:spcPct val="20000"/>
        </a:spcBef>
        <a:spcAft>
          <a:spcPct val="0"/>
        </a:spcAft>
        <a:buClr>
          <a:schemeClr val="folHlink"/>
        </a:buClr>
        <a:buChar char="•"/>
        <a:defRPr sz="2000">
          <a:solidFill>
            <a:schemeClr val="tx1"/>
          </a:solidFill>
          <a:latin typeface="+mn-lt"/>
        </a:defRPr>
      </a:lvl6pPr>
      <a:lvl7pPr marL="2971800" indent="-228600" algn="l" rtl="0" eaLnBrk="1" fontAlgn="base" hangingPunct="1">
        <a:spcBef>
          <a:spcPct val="20000"/>
        </a:spcBef>
        <a:spcAft>
          <a:spcPct val="0"/>
        </a:spcAft>
        <a:buClr>
          <a:schemeClr val="folHlink"/>
        </a:buClr>
        <a:buChar char="•"/>
        <a:defRPr sz="2000">
          <a:solidFill>
            <a:schemeClr val="tx1"/>
          </a:solidFill>
          <a:latin typeface="+mn-lt"/>
        </a:defRPr>
      </a:lvl7pPr>
      <a:lvl8pPr marL="3429000" indent="-228600" algn="l" rtl="0" eaLnBrk="1" fontAlgn="base" hangingPunct="1">
        <a:spcBef>
          <a:spcPct val="20000"/>
        </a:spcBef>
        <a:spcAft>
          <a:spcPct val="0"/>
        </a:spcAft>
        <a:buClr>
          <a:schemeClr val="folHlink"/>
        </a:buClr>
        <a:buChar char="•"/>
        <a:defRPr sz="2000">
          <a:solidFill>
            <a:schemeClr val="tx1"/>
          </a:solidFill>
          <a:latin typeface="+mn-lt"/>
        </a:defRPr>
      </a:lvl8pPr>
      <a:lvl9pPr marL="3886200" indent="-228600" algn="l" rtl="0" eaLnBrk="1" fontAlgn="base" hangingPunct="1">
        <a:spcBef>
          <a:spcPct val="20000"/>
        </a:spcBef>
        <a:spcAft>
          <a:spcPct val="0"/>
        </a:spcAft>
        <a:buClr>
          <a:schemeClr val="folHlink"/>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762000" y="762000"/>
            <a:ext cx="8305800" cy="4495800"/>
          </a:xfrm>
        </p:spPr>
        <p:txBody>
          <a:bodyPr anchor="ctr">
            <a:normAutofit fontScale="90000"/>
          </a:bodyPr>
          <a:lstStyle/>
          <a:p>
            <a:pPr algn="ctr"/>
            <a:r>
              <a:rPr lang="en-US" i="0" dirty="0" smtClean="0">
                <a:latin typeface="Arial Unicode MS" pitchFamily="34" charset="-128"/>
                <a:ea typeface="Arial Unicode MS" pitchFamily="34" charset="-128"/>
                <a:cs typeface="Arial Unicode MS" pitchFamily="34" charset="-128"/>
              </a:rPr>
              <a:t>LOS RIOS COMMUNITY COLLEGE DISTRICT</a:t>
            </a:r>
            <a:br>
              <a:rPr lang="en-US" i="0" dirty="0" smtClean="0">
                <a:latin typeface="Arial Unicode MS" pitchFamily="34" charset="-128"/>
                <a:ea typeface="Arial Unicode MS" pitchFamily="34" charset="-128"/>
                <a:cs typeface="Arial Unicode MS" pitchFamily="34" charset="-128"/>
              </a:rPr>
            </a:br>
            <a:r>
              <a:rPr lang="en-US" i="0" dirty="0" smtClean="0">
                <a:latin typeface="Arial Unicode MS" pitchFamily="34" charset="-128"/>
                <a:ea typeface="Arial Unicode MS" pitchFamily="34" charset="-128"/>
                <a:cs typeface="Arial Unicode MS" pitchFamily="34" charset="-128"/>
              </a:rPr>
              <a:t/>
            </a:r>
            <a:br>
              <a:rPr lang="en-US" i="0" dirty="0" smtClean="0">
                <a:latin typeface="Arial Unicode MS" pitchFamily="34" charset="-128"/>
                <a:ea typeface="Arial Unicode MS" pitchFamily="34" charset="-128"/>
                <a:cs typeface="Arial Unicode MS" pitchFamily="34" charset="-128"/>
              </a:rPr>
            </a:br>
            <a:r>
              <a:rPr lang="en-US" sz="3600" i="0" dirty="0" smtClean="0">
                <a:latin typeface="Freestyle Script" pitchFamily="66" charset="0"/>
                <a:ea typeface="Arial Unicode MS" pitchFamily="34" charset="-128"/>
                <a:cs typeface="Arial Unicode MS" pitchFamily="34" charset="-128"/>
              </a:rPr>
              <a:t>Intercollegiate Athletics Programs</a:t>
            </a:r>
            <a:br>
              <a:rPr lang="en-US" sz="3600" i="0" dirty="0" smtClean="0">
                <a:latin typeface="Freestyle Script" pitchFamily="66" charset="0"/>
                <a:ea typeface="Arial Unicode MS" pitchFamily="34" charset="-128"/>
                <a:cs typeface="Arial Unicode MS" pitchFamily="34" charset="-128"/>
              </a:rPr>
            </a:br>
            <a:r>
              <a:rPr lang="en-US" i="0" dirty="0" smtClean="0">
                <a:latin typeface="Arial Unicode MS" pitchFamily="34" charset="-128"/>
                <a:ea typeface="Arial Unicode MS" pitchFamily="34" charset="-128"/>
                <a:cs typeface="Arial Unicode MS" pitchFamily="34" charset="-128"/>
              </a:rPr>
              <a:t/>
            </a:r>
            <a:br>
              <a:rPr lang="en-US" i="0" dirty="0" smtClean="0">
                <a:latin typeface="Arial Unicode MS" pitchFamily="34" charset="-128"/>
                <a:ea typeface="Arial Unicode MS" pitchFamily="34" charset="-128"/>
                <a:cs typeface="Arial Unicode MS" pitchFamily="34" charset="-128"/>
              </a:rPr>
            </a:br>
            <a:r>
              <a:rPr lang="en-US" i="0" dirty="0" smtClean="0">
                <a:latin typeface="Arial Unicode MS" pitchFamily="34" charset="-128"/>
                <a:ea typeface="Arial Unicode MS" pitchFamily="34" charset="-128"/>
                <a:cs typeface="Arial Unicode MS" pitchFamily="34" charset="-128"/>
              </a:rPr>
              <a:t>Proposal for </a:t>
            </a:r>
            <a:r>
              <a:rPr lang="en-US" sz="4000" i="0" dirty="0" smtClean="0">
                <a:latin typeface="Arial Unicode MS" pitchFamily="34" charset="-128"/>
                <a:ea typeface="Arial Unicode MS" pitchFamily="34" charset="-128"/>
                <a:cs typeface="Arial Unicode MS" pitchFamily="34" charset="-128"/>
              </a:rPr>
              <a:t>Student Athlete </a:t>
            </a:r>
            <a:br>
              <a:rPr lang="en-US" sz="4000" i="0" dirty="0" smtClean="0">
                <a:latin typeface="Arial Unicode MS" pitchFamily="34" charset="-128"/>
                <a:ea typeface="Arial Unicode MS" pitchFamily="34" charset="-128"/>
                <a:cs typeface="Arial Unicode MS" pitchFamily="34" charset="-128"/>
              </a:rPr>
            </a:br>
            <a:r>
              <a:rPr lang="en-US" sz="4000" i="0" dirty="0" smtClean="0">
                <a:latin typeface="Arial Unicode MS" pitchFamily="34" charset="-128"/>
                <a:ea typeface="Arial Unicode MS" pitchFamily="34" charset="-128"/>
                <a:cs typeface="Arial Unicode MS" pitchFamily="34" charset="-128"/>
              </a:rPr>
              <a:t>Priority Registration</a:t>
            </a:r>
            <a:endParaRPr lang="en-US" sz="4000" i="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38943" y="228600"/>
            <a:ext cx="7772400" cy="1143000"/>
          </a:xfrm>
        </p:spPr>
        <p:txBody>
          <a:bodyPr/>
          <a:lstStyle/>
          <a:p>
            <a:r>
              <a:rPr lang="en-US" dirty="0" smtClean="0">
                <a:latin typeface="Franklin Gothic Medium" pitchFamily="34" charset="0"/>
              </a:rPr>
              <a:t>PROPOSAL for Student Athlete Priority Registration</a:t>
            </a:r>
            <a:endParaRPr lang="en-US" dirty="0">
              <a:latin typeface="Franklin Gothic Medium" pitchFamily="34" charset="0"/>
            </a:endParaRPr>
          </a:p>
        </p:txBody>
      </p:sp>
      <p:sp>
        <p:nvSpPr>
          <p:cNvPr id="2" name="Content Placeholder 1"/>
          <p:cNvSpPr>
            <a:spLocks noGrp="1"/>
          </p:cNvSpPr>
          <p:nvPr>
            <p:ph idx="1"/>
          </p:nvPr>
        </p:nvSpPr>
        <p:spPr>
          <a:xfrm>
            <a:off x="1066800" y="1828800"/>
            <a:ext cx="7924800" cy="4919472"/>
          </a:xfrm>
        </p:spPr>
        <p:txBody>
          <a:bodyPr>
            <a:normAutofit/>
          </a:bodyPr>
          <a:lstStyle/>
          <a:p>
            <a:r>
              <a:rPr lang="en-US" sz="2000" b="1" dirty="0" smtClean="0">
                <a:latin typeface="Arial Unicode MS" pitchFamily="34" charset="-128"/>
                <a:ea typeface="Arial Unicode MS" pitchFamily="34" charset="-128"/>
                <a:cs typeface="Arial Unicode MS" pitchFamily="34" charset="-128"/>
              </a:rPr>
              <a:t>Register immediately after .5 priority </a:t>
            </a:r>
            <a:r>
              <a:rPr lang="en-US" sz="1600" b="1" dirty="0" smtClean="0">
                <a:latin typeface="Arial Unicode MS" pitchFamily="34" charset="-128"/>
                <a:ea typeface="Arial Unicode MS" pitchFamily="34" charset="-128"/>
                <a:cs typeface="Arial Unicode MS" pitchFamily="34" charset="-128"/>
              </a:rPr>
              <a:t>(following grad &amp; transfer students)</a:t>
            </a:r>
          </a:p>
          <a:p>
            <a:pPr lvl="1"/>
            <a:r>
              <a:rPr lang="en-US" sz="2000" dirty="0" smtClean="0">
                <a:latin typeface="Arial Unicode MS" pitchFamily="34" charset="-128"/>
                <a:ea typeface="Arial Unicode MS" pitchFamily="34" charset="-128"/>
                <a:cs typeface="Arial Unicode MS" pitchFamily="34" charset="-128"/>
              </a:rPr>
              <a:t>.75 designation</a:t>
            </a:r>
          </a:p>
          <a:p>
            <a:pPr marL="0" indent="0">
              <a:buNone/>
            </a:pPr>
            <a:endParaRPr lang="en-US" sz="2000" dirty="0" smtClean="0">
              <a:latin typeface="Arial Unicode MS" pitchFamily="34" charset="-128"/>
              <a:ea typeface="Arial Unicode MS" pitchFamily="34" charset="-128"/>
              <a:cs typeface="Arial Unicode MS" pitchFamily="34" charset="-128"/>
            </a:endParaRPr>
          </a:p>
          <a:p>
            <a:r>
              <a:rPr lang="en-US" sz="2000" dirty="0" smtClean="0">
                <a:latin typeface="Arial Unicode MS" pitchFamily="34" charset="-128"/>
                <a:ea typeface="Arial Unicode MS" pitchFamily="34" charset="-128"/>
                <a:cs typeface="Arial Unicode MS" pitchFamily="34" charset="-128"/>
              </a:rPr>
              <a:t>Granted only to student-athletes meeting stated criteria and coded as student athletes in People Soft.</a:t>
            </a:r>
          </a:p>
          <a:p>
            <a:pPr marL="0" indent="0">
              <a:buNone/>
            </a:pPr>
            <a:endParaRPr lang="en-US" sz="2000" dirty="0" smtClean="0">
              <a:latin typeface="Arial Unicode MS" pitchFamily="34" charset="-128"/>
              <a:ea typeface="Arial Unicode MS" pitchFamily="34" charset="-128"/>
              <a:cs typeface="Arial Unicode MS" pitchFamily="34" charset="-128"/>
            </a:endParaRPr>
          </a:p>
          <a:p>
            <a:r>
              <a:rPr lang="en-US" sz="2000" dirty="0" smtClean="0">
                <a:latin typeface="Arial Unicode MS" pitchFamily="34" charset="-128"/>
                <a:ea typeface="Arial Unicode MS" pitchFamily="34" charset="-128"/>
                <a:cs typeface="Arial Unicode MS" pitchFamily="34" charset="-128"/>
              </a:rPr>
              <a:t>Granted to first-term student athletes if they have completed the Matriculation Process.</a:t>
            </a:r>
          </a:p>
          <a:p>
            <a:pPr marL="0" indent="0">
              <a:buNone/>
            </a:pPr>
            <a:endParaRPr lang="en-US" sz="2000" dirty="0" smtClean="0">
              <a:latin typeface="Arial Unicode MS" pitchFamily="34" charset="-128"/>
              <a:ea typeface="Arial Unicode MS" pitchFamily="34" charset="-128"/>
              <a:cs typeface="Arial Unicode MS" pitchFamily="34" charset="-128"/>
            </a:endParaRPr>
          </a:p>
          <a:p>
            <a:r>
              <a:rPr lang="en-US" sz="2000" dirty="0" smtClean="0">
                <a:latin typeface="Arial Unicode MS" pitchFamily="34" charset="-128"/>
                <a:ea typeface="Arial Unicode MS" pitchFamily="34" charset="-128"/>
                <a:cs typeface="Arial Unicode MS" pitchFamily="34" charset="-128"/>
              </a:rPr>
              <a:t>Allowable for gray-shirt student athletes (those needing remedial courses) if they have completed the Matriculation Process and have been noted in People Soft after Eligibility Meeting.</a:t>
            </a:r>
          </a:p>
        </p:txBody>
      </p:sp>
    </p:spTree>
    <p:extLst>
      <p:ext uri="{BB962C8B-B14F-4D97-AF65-F5344CB8AC3E}">
        <p14:creationId xmlns="" xmlns:p14="http://schemas.microsoft.com/office/powerpoint/2010/main" val="18795073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38943" y="228600"/>
            <a:ext cx="7772400" cy="1143000"/>
          </a:xfrm>
        </p:spPr>
        <p:txBody>
          <a:bodyPr/>
          <a:lstStyle/>
          <a:p>
            <a:r>
              <a:rPr lang="en-US" dirty="0" smtClean="0">
                <a:latin typeface="Franklin Gothic Medium" pitchFamily="34" charset="0"/>
              </a:rPr>
              <a:t>Student-Athlete CRITERIA for Priority Registration</a:t>
            </a:r>
            <a:endParaRPr lang="en-US" dirty="0">
              <a:latin typeface="Franklin Gothic Medium" pitchFamily="34" charset="0"/>
            </a:endParaRPr>
          </a:p>
        </p:txBody>
      </p:sp>
      <p:sp>
        <p:nvSpPr>
          <p:cNvPr id="2" name="Content Placeholder 1"/>
          <p:cNvSpPr>
            <a:spLocks noGrp="1"/>
          </p:cNvSpPr>
          <p:nvPr>
            <p:ph idx="1"/>
          </p:nvPr>
        </p:nvSpPr>
        <p:spPr>
          <a:xfrm>
            <a:off x="990600" y="1600200"/>
            <a:ext cx="8153400" cy="4876800"/>
          </a:xfrm>
        </p:spPr>
        <p:txBody>
          <a:bodyPr>
            <a:normAutofit fontScale="77500" lnSpcReduction="20000"/>
          </a:bodyPr>
          <a:lstStyle/>
          <a:p>
            <a:pPr>
              <a:buNone/>
            </a:pPr>
            <a:endParaRPr lang="en-US" sz="2000" dirty="0" smtClean="0">
              <a:latin typeface="Arial Unicode MS" pitchFamily="34" charset="-128"/>
              <a:ea typeface="Arial Unicode MS" pitchFamily="34" charset="-128"/>
              <a:cs typeface="Arial Unicode MS" pitchFamily="34" charset="-128"/>
            </a:endParaRPr>
          </a:p>
          <a:p>
            <a:pPr marL="850392" lvl="1" indent="-457200">
              <a:buClrTx/>
              <a:buNone/>
            </a:pPr>
            <a:r>
              <a:rPr lang="en-US" sz="2100" dirty="0" smtClean="0">
                <a:latin typeface="Arial Black" pitchFamily="34" charset="0"/>
                <a:ea typeface="Arial Unicode MS" pitchFamily="34" charset="-128"/>
                <a:cs typeface="Arial Unicode MS" pitchFamily="34" charset="-128"/>
              </a:rPr>
              <a:t>1.  An active member of a team </a:t>
            </a:r>
          </a:p>
          <a:p>
            <a:pPr marL="1250442" lvl="2" indent="-457200">
              <a:buClrTx/>
              <a:buFont typeface="Arial" charset="0"/>
              <a:buChar char="•"/>
            </a:pPr>
            <a:r>
              <a:rPr lang="en-US" sz="1900" dirty="0" smtClean="0">
                <a:latin typeface="Arial Unicode MS" pitchFamily="34" charset="-128"/>
                <a:ea typeface="Arial Unicode MS" pitchFamily="34" charset="-128"/>
                <a:cs typeface="Arial Unicode MS" pitchFamily="34" charset="-128"/>
              </a:rPr>
              <a:t>On a official team roster</a:t>
            </a:r>
          </a:p>
          <a:p>
            <a:pPr marL="1250442" lvl="2" indent="-457200">
              <a:buClrTx/>
              <a:buFont typeface="Arial" charset="0"/>
              <a:buChar char="•"/>
            </a:pPr>
            <a:r>
              <a:rPr lang="en-US" sz="1900" dirty="0" smtClean="0">
                <a:latin typeface="Arial Unicode MS" pitchFamily="34" charset="-128"/>
                <a:ea typeface="Arial Unicode MS" pitchFamily="34" charset="-128"/>
                <a:cs typeface="Arial Unicode MS" pitchFamily="34" charset="-128"/>
              </a:rPr>
              <a:t>Coded as student-athlete in People Soft.</a:t>
            </a:r>
          </a:p>
          <a:p>
            <a:pPr marL="850392" lvl="1" indent="-457200">
              <a:buClrTx/>
              <a:buNone/>
            </a:pPr>
            <a:endParaRPr lang="en-US" sz="1800" dirty="0" smtClean="0">
              <a:latin typeface="Arial Unicode MS" pitchFamily="34" charset="-128"/>
              <a:ea typeface="Arial Unicode MS" pitchFamily="34" charset="-128"/>
              <a:cs typeface="Arial Unicode MS" pitchFamily="34" charset="-128"/>
            </a:endParaRPr>
          </a:p>
          <a:p>
            <a:pPr marL="850392" lvl="1" indent="-457200">
              <a:buClrTx/>
              <a:buAutoNum type="arabicPeriod" startAt="2"/>
            </a:pPr>
            <a:r>
              <a:rPr lang="en-US" sz="2100" dirty="0" smtClean="0">
                <a:latin typeface="Arial Black" pitchFamily="34" charset="0"/>
                <a:ea typeface="Arial Unicode MS" pitchFamily="34" charset="-128"/>
                <a:cs typeface="Arial Unicode MS" pitchFamily="34" charset="-128"/>
              </a:rPr>
              <a:t>Eligible for competition per CCCAA requirements, including but not limited to:</a:t>
            </a:r>
            <a:endParaRPr lang="en-US" sz="1800" dirty="0" smtClean="0">
              <a:latin typeface="Arial Black" pitchFamily="34" charset="0"/>
              <a:ea typeface="Arial Unicode MS" pitchFamily="34" charset="-128"/>
              <a:cs typeface="Arial Unicode MS" pitchFamily="34" charset="-128"/>
            </a:endParaRPr>
          </a:p>
          <a:p>
            <a:pPr marL="1250442" lvl="2" indent="-457200">
              <a:buClrTx/>
              <a:buFont typeface="Arial" charset="0"/>
              <a:buChar char="•"/>
            </a:pPr>
            <a:r>
              <a:rPr lang="en-US" sz="1900" dirty="0" smtClean="0">
                <a:latin typeface="Arial Unicode MS" pitchFamily="34" charset="-128"/>
                <a:ea typeface="Arial Unicode MS" pitchFamily="34" charset="-128"/>
                <a:cs typeface="Arial Unicode MS" pitchFamily="34" charset="-128"/>
              </a:rPr>
              <a:t>Must be actively and continuously enrolled in a minimum of 12 units during the season of sport.</a:t>
            </a:r>
          </a:p>
          <a:p>
            <a:pPr marL="1250442" lvl="2" indent="-457200">
              <a:buClrTx/>
              <a:buNone/>
            </a:pPr>
            <a:endParaRPr lang="en-US" sz="1900" dirty="0" smtClean="0">
              <a:latin typeface="Arial Unicode MS" pitchFamily="34" charset="-128"/>
              <a:ea typeface="Arial Unicode MS" pitchFamily="34" charset="-128"/>
              <a:cs typeface="Arial Unicode MS" pitchFamily="34" charset="-128"/>
            </a:endParaRPr>
          </a:p>
          <a:p>
            <a:pPr marL="1250442" lvl="2" indent="-457200">
              <a:buClrTx/>
              <a:buFont typeface="Arial" charset="0"/>
              <a:buChar char="•"/>
            </a:pPr>
            <a:r>
              <a:rPr lang="en-US" sz="1900" dirty="0" smtClean="0">
                <a:latin typeface="Arial Unicode MS" pitchFamily="34" charset="-128"/>
                <a:ea typeface="Arial Unicode MS" pitchFamily="34" charset="-128"/>
                <a:cs typeface="Arial Unicode MS" pitchFamily="34" charset="-128"/>
              </a:rPr>
              <a:t>Of the 12 units, at least 9 units shall be attempted in courses counting toward the associate degree, remediation, transfer, and/or certification as defined by the college catalog, and are consistent with the athlete’s educational plan.</a:t>
            </a:r>
          </a:p>
          <a:p>
            <a:pPr marL="1250442" lvl="2" indent="-457200">
              <a:buClrTx/>
              <a:buFont typeface="Arial" charset="0"/>
              <a:buChar char="•"/>
            </a:pPr>
            <a:endParaRPr lang="en-US" sz="1500" dirty="0" smtClean="0">
              <a:latin typeface="Arial Unicode MS" pitchFamily="34" charset="-128"/>
              <a:ea typeface="Arial Unicode MS" pitchFamily="34" charset="-128"/>
              <a:cs typeface="Arial Unicode MS" pitchFamily="34" charset="-128"/>
            </a:endParaRPr>
          </a:p>
          <a:p>
            <a:pPr lvl="3">
              <a:buNone/>
            </a:pPr>
            <a:endParaRPr lang="en-US" sz="1600" dirty="0" smtClean="0">
              <a:latin typeface="Arial Unicode MS" pitchFamily="34" charset="-128"/>
              <a:ea typeface="Arial Unicode MS" pitchFamily="34" charset="-128"/>
              <a:cs typeface="Arial Unicode MS" pitchFamily="34" charset="-128"/>
            </a:endParaRPr>
          </a:p>
          <a:p>
            <a:pPr>
              <a:buNone/>
            </a:pPr>
            <a:r>
              <a:rPr lang="en-US" sz="1900" dirty="0" smtClean="0">
                <a:solidFill>
                  <a:srgbClr val="FF0000"/>
                </a:solidFill>
                <a:latin typeface="Arial" pitchFamily="34" charset="0"/>
                <a:ea typeface="Arial Unicode MS" pitchFamily="34" charset="-128"/>
                <a:cs typeface="Arial" pitchFamily="34" charset="0"/>
              </a:rPr>
              <a:t>      </a:t>
            </a:r>
            <a:r>
              <a:rPr lang="en-US" sz="2100" b="1" dirty="0" smtClean="0">
                <a:solidFill>
                  <a:srgbClr val="FF0000"/>
                </a:solidFill>
                <a:latin typeface="Arial" pitchFamily="34" charset="0"/>
                <a:ea typeface="Arial Unicode MS" pitchFamily="34" charset="-128"/>
                <a:cs typeface="Arial" pitchFamily="34" charset="0"/>
              </a:rPr>
              <a:t>Student athletes that do not meet stated criteria will be taken off the priority registration list for the following registration period and will not be given priority until they have met the requirements.</a:t>
            </a:r>
          </a:p>
          <a:p>
            <a:pPr>
              <a:buNone/>
            </a:pPr>
            <a:endParaRPr lang="en-US" sz="2100" dirty="0" smtClean="0">
              <a:solidFill>
                <a:srgbClr val="FF0000"/>
              </a:solidFill>
              <a:latin typeface="Arial" pitchFamily="34" charset="0"/>
              <a:ea typeface="Arial Unicode MS" pitchFamily="34" charset="-128"/>
              <a:cs typeface="Arial" pitchFamily="34" charset="0"/>
            </a:endParaRPr>
          </a:p>
          <a:p>
            <a:pPr lvl="2"/>
            <a:r>
              <a:rPr lang="en-US" sz="1800" dirty="0" smtClean="0">
                <a:latin typeface="Arial Black" pitchFamily="34" charset="0"/>
                <a:ea typeface="Arial Unicode MS" pitchFamily="34" charset="-128"/>
                <a:cs typeface="Arial Unicode MS" pitchFamily="34" charset="-128"/>
              </a:rPr>
              <a:t>This list is updated each semester as follows: </a:t>
            </a:r>
          </a:p>
          <a:p>
            <a:pPr lvl="3"/>
            <a:r>
              <a:rPr lang="en-US" sz="1900" dirty="0" smtClean="0">
                <a:latin typeface="Arial Unicode MS" pitchFamily="34" charset="-128"/>
                <a:ea typeface="Arial Unicode MS" pitchFamily="34" charset="-128"/>
                <a:cs typeface="Arial Unicode MS" pitchFamily="34" charset="-128"/>
              </a:rPr>
              <a:t>Fall Semester: November 1</a:t>
            </a:r>
            <a:r>
              <a:rPr lang="en-US" sz="1900" baseline="30000" dirty="0" smtClean="0">
                <a:latin typeface="Arial Unicode MS" pitchFamily="34" charset="-128"/>
                <a:ea typeface="Arial Unicode MS" pitchFamily="34" charset="-128"/>
                <a:cs typeface="Arial Unicode MS" pitchFamily="34" charset="-128"/>
              </a:rPr>
              <a:t>st</a:t>
            </a:r>
            <a:endParaRPr lang="en-US" sz="1900" dirty="0" smtClean="0">
              <a:latin typeface="Arial Unicode MS" pitchFamily="34" charset="-128"/>
              <a:ea typeface="Arial Unicode MS" pitchFamily="34" charset="-128"/>
              <a:cs typeface="Arial Unicode MS" pitchFamily="34" charset="-128"/>
            </a:endParaRPr>
          </a:p>
          <a:p>
            <a:pPr lvl="3"/>
            <a:r>
              <a:rPr lang="en-US" sz="1900" dirty="0" smtClean="0">
                <a:latin typeface="Arial Unicode MS" pitchFamily="34" charset="-128"/>
                <a:ea typeface="Arial Unicode MS" pitchFamily="34" charset="-128"/>
                <a:cs typeface="Arial Unicode MS" pitchFamily="34" charset="-128"/>
              </a:rPr>
              <a:t>Spring Semester: April 1</a:t>
            </a:r>
            <a:r>
              <a:rPr lang="en-US" sz="1900" baseline="30000" dirty="0" smtClean="0">
                <a:latin typeface="Arial Unicode MS" pitchFamily="34" charset="-128"/>
                <a:ea typeface="Arial Unicode MS" pitchFamily="34" charset="-128"/>
                <a:cs typeface="Arial Unicode MS" pitchFamily="34" charset="-128"/>
              </a:rPr>
              <a:t>st</a:t>
            </a:r>
            <a:endParaRPr lang="en-US" sz="1900" dirty="0">
              <a:latin typeface="Arial Unicode MS" pitchFamily="34" charset="-128"/>
              <a:ea typeface="Arial Unicode MS" pitchFamily="34" charset="-128"/>
              <a:cs typeface="Arial Unicode MS" pitchFamily="34" charset="-128"/>
            </a:endParaRPr>
          </a:p>
          <a:p>
            <a:pPr lvl="3"/>
            <a:endParaRPr lang="en-US" baseline="300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 xmlns:p14="http://schemas.microsoft.com/office/powerpoint/2010/main" val="18795073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38943" y="228600"/>
            <a:ext cx="7772400" cy="1143000"/>
          </a:xfrm>
        </p:spPr>
        <p:txBody>
          <a:bodyPr/>
          <a:lstStyle/>
          <a:p>
            <a:r>
              <a:rPr lang="en-US" dirty="0" smtClean="0">
                <a:latin typeface="Franklin Gothic Medium" pitchFamily="34" charset="0"/>
              </a:rPr>
              <a:t>Student-Athlete CRITERIA for Priority Registration</a:t>
            </a:r>
            <a:endParaRPr lang="en-US" dirty="0">
              <a:latin typeface="Franklin Gothic Medium" pitchFamily="34" charset="0"/>
            </a:endParaRPr>
          </a:p>
        </p:txBody>
      </p:sp>
      <p:sp>
        <p:nvSpPr>
          <p:cNvPr id="2" name="Content Placeholder 1"/>
          <p:cNvSpPr>
            <a:spLocks noGrp="1"/>
          </p:cNvSpPr>
          <p:nvPr>
            <p:ph idx="1"/>
          </p:nvPr>
        </p:nvSpPr>
        <p:spPr>
          <a:xfrm>
            <a:off x="990600" y="1676400"/>
            <a:ext cx="8001000" cy="5071872"/>
          </a:xfrm>
        </p:spPr>
        <p:txBody>
          <a:bodyPr>
            <a:normAutofit/>
          </a:bodyPr>
          <a:lstStyle/>
          <a:p>
            <a:endParaRPr lang="en-US" sz="2000" dirty="0" smtClean="0">
              <a:latin typeface="Arial Black" pitchFamily="34" charset="0"/>
              <a:ea typeface="Arial Unicode MS" pitchFamily="34" charset="-128"/>
              <a:cs typeface="Arial Unicode MS" pitchFamily="34" charset="-128"/>
            </a:endParaRPr>
          </a:p>
          <a:p>
            <a:r>
              <a:rPr lang="en-US" sz="2000" dirty="0" smtClean="0">
                <a:latin typeface="Arial Black" pitchFamily="34" charset="0"/>
                <a:ea typeface="Arial Unicode MS" pitchFamily="34" charset="-128"/>
                <a:cs typeface="Arial Unicode MS" pitchFamily="34" charset="-128"/>
              </a:rPr>
              <a:t>Continuing </a:t>
            </a:r>
            <a:r>
              <a:rPr lang="en-US" sz="2000" dirty="0">
                <a:latin typeface="Arial Black" pitchFamily="34" charset="0"/>
                <a:ea typeface="Arial Unicode MS" pitchFamily="34" charset="-128"/>
                <a:cs typeface="Arial Unicode MS" pitchFamily="34" charset="-128"/>
              </a:rPr>
              <a:t>student athletes will receive priority if they meet the </a:t>
            </a:r>
            <a:r>
              <a:rPr lang="en-US" sz="2000" dirty="0" smtClean="0">
                <a:latin typeface="Arial Black" pitchFamily="34" charset="0"/>
                <a:ea typeface="Arial Unicode MS" pitchFamily="34" charset="-128"/>
                <a:cs typeface="Arial Unicode MS" pitchFamily="34" charset="-128"/>
              </a:rPr>
              <a:t>CCCAA Second Season of Sport eligibility requirements:</a:t>
            </a:r>
          </a:p>
          <a:p>
            <a:pPr lvl="1"/>
            <a:endParaRPr lang="en-US" sz="1600" dirty="0" smtClean="0">
              <a:latin typeface="Arial Black" pitchFamily="34" charset="0"/>
              <a:ea typeface="Arial Unicode MS" pitchFamily="34" charset="-128"/>
              <a:cs typeface="Arial Unicode MS" pitchFamily="34" charset="-128"/>
            </a:endParaRPr>
          </a:p>
          <a:p>
            <a:pPr marL="800100" lvl="4" indent="-342900"/>
            <a:r>
              <a:rPr lang="en-US" sz="1800" dirty="0" smtClean="0">
                <a:latin typeface="Franklin Gothic Demi" pitchFamily="34" charset="0"/>
              </a:rPr>
              <a:t>Bylaws 1.3.1 and 1.3.3 mandate that all student athletes must be enrolled in a minimum of 12 units in order to be eligible to participate. Further, 9 of the 12 units need to be attempted in courses other than Kinesiology/Physical Education activity courses. </a:t>
            </a:r>
          </a:p>
          <a:p>
            <a:pPr marL="1257300" lvl="5" indent="-342900"/>
            <a:endParaRPr lang="en-US" sz="1600" dirty="0" smtClean="0">
              <a:latin typeface="Franklin Gothic Demi" pitchFamily="34" charset="0"/>
              <a:ea typeface="Arial Unicode MS" pitchFamily="34" charset="-128"/>
              <a:cs typeface="Arial Unicode MS" pitchFamily="34" charset="-128"/>
            </a:endParaRPr>
          </a:p>
          <a:p>
            <a:pPr marL="1257300" lvl="5" indent="-342900"/>
            <a:r>
              <a:rPr lang="en-US" sz="1600" dirty="0" smtClean="0">
                <a:latin typeface="Franklin Gothic Demi" pitchFamily="34" charset="0"/>
                <a:ea typeface="Arial Unicode MS" pitchFamily="34" charset="-128"/>
                <a:cs typeface="Arial Unicode MS" pitchFamily="34" charset="-128"/>
              </a:rPr>
              <a:t>Example of Mandated Rules for Second Season of Sport</a:t>
            </a:r>
            <a:endParaRPr lang="en-US" sz="1600" dirty="0" smtClean="0">
              <a:latin typeface="Arial Unicode MS" pitchFamily="34" charset="-128"/>
              <a:ea typeface="Arial Unicode MS" pitchFamily="34" charset="-128"/>
              <a:cs typeface="Arial Unicode MS" pitchFamily="34" charset="-128"/>
            </a:endParaRPr>
          </a:p>
          <a:p>
            <a:pPr lvl="3"/>
            <a:r>
              <a:rPr lang="en-US" sz="1400" dirty="0" smtClean="0">
                <a:latin typeface="Arial Unicode MS" pitchFamily="34" charset="-128"/>
                <a:ea typeface="Arial Unicode MS" pitchFamily="34" charset="-128"/>
                <a:cs typeface="Arial Unicode MS" pitchFamily="34" charset="-128"/>
              </a:rPr>
              <a:t>Prior </a:t>
            </a:r>
            <a:r>
              <a:rPr lang="en-US" sz="1400" dirty="0">
                <a:latin typeface="Arial Unicode MS" pitchFamily="34" charset="-128"/>
                <a:ea typeface="Arial Unicode MS" pitchFamily="34" charset="-128"/>
                <a:cs typeface="Arial Unicode MS" pitchFamily="34" charset="-128"/>
              </a:rPr>
              <a:t>to the first day of the semester in which the sport is conducted, the </a:t>
            </a:r>
            <a:r>
              <a:rPr lang="en-US" sz="1400" dirty="0">
                <a:solidFill>
                  <a:srgbClr val="FF0000"/>
                </a:solidFill>
                <a:latin typeface="Arial Unicode MS" pitchFamily="34" charset="-128"/>
                <a:ea typeface="Arial Unicode MS" pitchFamily="34" charset="-128"/>
                <a:cs typeface="Arial Unicode MS" pitchFamily="34" charset="-128"/>
              </a:rPr>
              <a:t>student athlete must have passed </a:t>
            </a:r>
            <a:r>
              <a:rPr lang="en-US" sz="1400" dirty="0" smtClean="0">
                <a:solidFill>
                  <a:srgbClr val="FF0000"/>
                </a:solidFill>
                <a:latin typeface="Arial Unicode MS" pitchFamily="34" charset="-128"/>
                <a:ea typeface="Arial Unicode MS" pitchFamily="34" charset="-128"/>
                <a:cs typeface="Arial Unicode MS" pitchFamily="34" charset="-128"/>
              </a:rPr>
              <a:t>24 units </a:t>
            </a:r>
            <a:r>
              <a:rPr lang="en-US" sz="1400" dirty="0">
                <a:solidFill>
                  <a:srgbClr val="FF0000"/>
                </a:solidFill>
                <a:latin typeface="Arial Unicode MS" pitchFamily="34" charset="-128"/>
                <a:ea typeface="Arial Unicode MS" pitchFamily="34" charset="-128"/>
                <a:cs typeface="Arial Unicode MS" pitchFamily="34" charset="-128"/>
              </a:rPr>
              <a:t>with a minimum 2.0 GPA and, </a:t>
            </a:r>
            <a:r>
              <a:rPr lang="en-US" sz="1400" dirty="0" smtClean="0">
                <a:solidFill>
                  <a:srgbClr val="FF0000"/>
                </a:solidFill>
                <a:latin typeface="Arial Unicode MS" pitchFamily="34" charset="-128"/>
                <a:ea typeface="Arial Unicode MS" pitchFamily="34" charset="-128"/>
                <a:cs typeface="Arial Unicode MS" pitchFamily="34" charset="-128"/>
              </a:rPr>
              <a:t>18 </a:t>
            </a:r>
            <a:r>
              <a:rPr lang="en-US" sz="1400" dirty="0">
                <a:solidFill>
                  <a:srgbClr val="FF0000"/>
                </a:solidFill>
                <a:latin typeface="Arial Unicode MS" pitchFamily="34" charset="-128"/>
                <a:ea typeface="Arial Unicode MS" pitchFamily="34" charset="-128"/>
                <a:cs typeface="Arial Unicode MS" pitchFamily="34" charset="-128"/>
              </a:rPr>
              <a:t>of those units must be considered “academic” work </a:t>
            </a:r>
            <a:r>
              <a:rPr lang="en-US" sz="1400" dirty="0">
                <a:latin typeface="Arial Unicode MS" pitchFamily="34" charset="-128"/>
                <a:ea typeface="Arial Unicode MS" pitchFamily="34" charset="-128"/>
                <a:cs typeface="Arial Unicode MS" pitchFamily="34" charset="-128"/>
              </a:rPr>
              <a:t>(i.e. no activity, work experience or field study courses</a:t>
            </a:r>
            <a:r>
              <a:rPr lang="en-US" sz="1400" dirty="0" smtClean="0">
                <a:latin typeface="Arial Unicode MS" pitchFamily="34" charset="-128"/>
                <a:ea typeface="Arial Unicode MS" pitchFamily="34" charset="-128"/>
                <a:cs typeface="Arial Unicode MS" pitchFamily="34" charset="-128"/>
              </a:rPr>
              <a:t>).</a:t>
            </a:r>
          </a:p>
          <a:p>
            <a:pPr lvl="4"/>
            <a:endParaRPr lang="en-US" dirty="0" smtClean="0">
              <a:latin typeface="Arial Unicode MS" pitchFamily="34" charset="-128"/>
              <a:ea typeface="Arial Unicode MS" pitchFamily="34" charset="-128"/>
              <a:cs typeface="Arial Unicode MS" pitchFamily="34" charset="-128"/>
            </a:endParaRPr>
          </a:p>
          <a:p>
            <a:pPr lvl="3">
              <a:buNone/>
            </a:pPr>
            <a:endParaRPr lang="en-US" sz="1600" dirty="0" smtClean="0">
              <a:latin typeface="Arial Unicode MS" pitchFamily="34" charset="-128"/>
              <a:ea typeface="Arial Unicode MS" pitchFamily="34" charset="-128"/>
              <a:cs typeface="Arial Unicode MS" pitchFamily="34" charset="-128"/>
            </a:endParaRPr>
          </a:p>
          <a:p>
            <a:pPr marL="114300" indent="0">
              <a:buNone/>
            </a:pPr>
            <a:endParaRPr lang="en-US" baseline="30000" dirty="0">
              <a:latin typeface="Arial Unicode MS" pitchFamily="34" charset="-128"/>
              <a:ea typeface="Arial Unicode MS" pitchFamily="34" charset="-128"/>
              <a:cs typeface="Arial Unicode MS" pitchFamily="34" charset="-128"/>
            </a:endParaRPr>
          </a:p>
        </p:txBody>
      </p:sp>
    </p:spTree>
    <p:extLst>
      <p:ext uri="{BB962C8B-B14F-4D97-AF65-F5344CB8AC3E}">
        <p14:creationId xmlns="" xmlns:p14="http://schemas.microsoft.com/office/powerpoint/2010/main" val="18795073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latin typeface="Franklin Gothic Medium" pitchFamily="34" charset="0"/>
              </a:rPr>
              <a:t>Student-Athlete CRITERIA for Priority Registration</a:t>
            </a:r>
            <a:endParaRPr lang="en-US" dirty="0">
              <a:latin typeface="Franklin Gothic Medium" pitchFamily="34" charset="0"/>
            </a:endParaRPr>
          </a:p>
        </p:txBody>
      </p:sp>
      <p:sp>
        <p:nvSpPr>
          <p:cNvPr id="2" name="Content Placeholder 1"/>
          <p:cNvSpPr>
            <a:spLocks noGrp="1"/>
          </p:cNvSpPr>
          <p:nvPr>
            <p:ph idx="1"/>
          </p:nvPr>
        </p:nvSpPr>
        <p:spPr>
          <a:xfrm>
            <a:off x="1371600" y="2057400"/>
            <a:ext cx="7620000" cy="4953000"/>
          </a:xfrm>
        </p:spPr>
        <p:txBody>
          <a:bodyPr>
            <a:normAutofit/>
          </a:bodyPr>
          <a:lstStyle/>
          <a:p>
            <a:pPr marL="450342" indent="-457200">
              <a:buClrTx/>
              <a:buNone/>
            </a:pPr>
            <a:r>
              <a:rPr lang="en-US" sz="1800" dirty="0" smtClean="0">
                <a:solidFill>
                  <a:srgbClr val="FF0000"/>
                </a:solidFill>
                <a:latin typeface="Arial Black" pitchFamily="34" charset="0"/>
                <a:ea typeface="Arial Unicode MS" pitchFamily="34" charset="-128"/>
                <a:cs typeface="Arial Unicode MS" pitchFamily="34" charset="-128"/>
              </a:rPr>
              <a:t>ADDITIONAL REQUIREMENTS</a:t>
            </a:r>
          </a:p>
          <a:p>
            <a:pPr marL="450342" indent="-457200">
              <a:buClrTx/>
              <a:buAutoNum type="arabicPeriod"/>
            </a:pPr>
            <a:r>
              <a:rPr lang="en-US" sz="1800" dirty="0" smtClean="0">
                <a:latin typeface="Arial Unicode MS" pitchFamily="34" charset="-128"/>
                <a:ea typeface="Arial Unicode MS" pitchFamily="34" charset="-128"/>
                <a:cs typeface="Arial Unicode MS" pitchFamily="34" charset="-128"/>
              </a:rPr>
              <a:t>They must have an updated </a:t>
            </a:r>
            <a:r>
              <a:rPr lang="en-US" sz="1800" dirty="0" smtClean="0">
                <a:solidFill>
                  <a:srgbClr val="FF0000"/>
                </a:solidFill>
                <a:latin typeface="Arial Unicode MS" pitchFamily="34" charset="-128"/>
                <a:ea typeface="Arial Unicode MS" pitchFamily="34" charset="-128"/>
                <a:cs typeface="Arial Unicode MS" pitchFamily="34" charset="-128"/>
              </a:rPr>
              <a:t>Student Educational Plan </a:t>
            </a:r>
            <a:r>
              <a:rPr lang="en-US" sz="1800" dirty="0" smtClean="0">
                <a:latin typeface="Arial Unicode MS" pitchFamily="34" charset="-128"/>
                <a:ea typeface="Arial Unicode MS" pitchFamily="34" charset="-128"/>
                <a:cs typeface="Arial Unicode MS" pitchFamily="34" charset="-128"/>
              </a:rPr>
              <a:t>on file prior to the completion of their first season of competition (CCCAA mandated).</a:t>
            </a:r>
          </a:p>
          <a:p>
            <a:pPr marL="450342" indent="-457200">
              <a:buClrTx/>
              <a:buNone/>
            </a:pPr>
            <a:endParaRPr lang="en-US" sz="1200" dirty="0" smtClean="0">
              <a:latin typeface="Arial Unicode MS" pitchFamily="34" charset="-128"/>
              <a:ea typeface="Arial Unicode MS" pitchFamily="34" charset="-128"/>
              <a:cs typeface="Arial Unicode MS" pitchFamily="34" charset="-128"/>
            </a:endParaRPr>
          </a:p>
          <a:p>
            <a:pPr marL="450342" indent="-457200">
              <a:buClrTx/>
              <a:buAutoNum type="arabicPeriod" startAt="2"/>
            </a:pPr>
            <a:r>
              <a:rPr lang="en-US" sz="1800" dirty="0" smtClean="0">
                <a:latin typeface="Arial Unicode MS" pitchFamily="34" charset="-128"/>
                <a:ea typeface="Arial Unicode MS" pitchFamily="34" charset="-128"/>
                <a:cs typeface="Arial Unicode MS" pitchFamily="34" charset="-128"/>
              </a:rPr>
              <a:t>They must have turned in a </a:t>
            </a:r>
            <a:r>
              <a:rPr lang="en-US" sz="1800" dirty="0" smtClean="0">
                <a:solidFill>
                  <a:srgbClr val="FF0000"/>
                </a:solidFill>
                <a:latin typeface="Arial Unicode MS" pitchFamily="34" charset="-128"/>
                <a:ea typeface="Arial Unicode MS" pitchFamily="34" charset="-128"/>
                <a:cs typeface="Arial Unicode MS" pitchFamily="34" charset="-128"/>
              </a:rPr>
              <a:t>minimum of two grade checks </a:t>
            </a:r>
            <a:r>
              <a:rPr lang="en-US" sz="1800" dirty="0" smtClean="0">
                <a:latin typeface="Arial Unicode MS" pitchFamily="34" charset="-128"/>
                <a:ea typeface="Arial Unicode MS" pitchFamily="34" charset="-128"/>
                <a:cs typeface="Arial Unicode MS" pitchFamily="34" charset="-128"/>
              </a:rPr>
              <a:t>per semester (LRCCD Board Policy).</a:t>
            </a:r>
          </a:p>
          <a:p>
            <a:pPr marL="450342" indent="-457200">
              <a:buClrTx/>
              <a:buNone/>
            </a:pPr>
            <a:endParaRPr lang="en-US" sz="1200" dirty="0" smtClean="0">
              <a:latin typeface="Arial Unicode MS" pitchFamily="34" charset="-128"/>
              <a:ea typeface="Arial Unicode MS" pitchFamily="34" charset="-128"/>
              <a:cs typeface="Arial Unicode MS" pitchFamily="34" charset="-128"/>
            </a:endParaRPr>
          </a:p>
          <a:p>
            <a:pPr marL="450342" indent="-457200">
              <a:buClrTx/>
              <a:buFont typeface="+mj-lt"/>
              <a:buAutoNum type="arabicPeriod" startAt="3"/>
            </a:pPr>
            <a:r>
              <a:rPr lang="en-US" sz="1800" dirty="0" smtClean="0">
                <a:latin typeface="Arial Unicode MS" pitchFamily="34" charset="-128"/>
                <a:ea typeface="Arial Unicode MS" pitchFamily="34" charset="-128"/>
                <a:cs typeface="Arial Unicode MS" pitchFamily="34" charset="-128"/>
              </a:rPr>
              <a:t>Any individual student athlete may receive Priority Registration for a </a:t>
            </a:r>
            <a:r>
              <a:rPr lang="en-US" sz="1800" dirty="0" smtClean="0">
                <a:solidFill>
                  <a:srgbClr val="FF0000"/>
                </a:solidFill>
                <a:latin typeface="Arial Unicode MS" pitchFamily="34" charset="-128"/>
                <a:ea typeface="Arial Unicode MS" pitchFamily="34" charset="-128"/>
                <a:cs typeface="Arial Unicode MS" pitchFamily="34" charset="-128"/>
              </a:rPr>
              <a:t>maximum of six terms</a:t>
            </a:r>
            <a:r>
              <a:rPr lang="en-US" sz="1800" dirty="0" smtClean="0">
                <a:latin typeface="Arial Unicode MS" pitchFamily="34" charset="-128"/>
                <a:ea typeface="Arial Unicode MS" pitchFamily="34" charset="-128"/>
                <a:cs typeface="Arial Unicode MS" pitchFamily="34" charset="-128"/>
              </a:rPr>
              <a:t>.</a:t>
            </a:r>
          </a:p>
          <a:p>
            <a:pPr marL="450342" indent="-457200">
              <a:buClrTx/>
              <a:buNone/>
            </a:pPr>
            <a:endParaRPr lang="en-US" sz="1200" dirty="0" smtClean="0">
              <a:latin typeface="Arial Unicode MS" pitchFamily="34" charset="-128"/>
              <a:ea typeface="Arial Unicode MS" pitchFamily="34" charset="-128"/>
              <a:cs typeface="Arial Unicode MS" pitchFamily="34" charset="-128"/>
            </a:endParaRPr>
          </a:p>
          <a:p>
            <a:pPr marL="450342" indent="-457200">
              <a:buClrTx/>
              <a:buAutoNum type="arabicPeriod" startAt="4"/>
            </a:pPr>
            <a:r>
              <a:rPr lang="en-US" sz="1800" dirty="0" smtClean="0">
                <a:latin typeface="Arial Unicode MS" pitchFamily="34" charset="-128"/>
                <a:ea typeface="Arial Unicode MS" pitchFamily="34" charset="-128"/>
                <a:cs typeface="Arial Unicode MS" pitchFamily="34" charset="-128"/>
              </a:rPr>
              <a:t>If a student </a:t>
            </a:r>
            <a:r>
              <a:rPr lang="en-US" sz="1800" u="sng" dirty="0" smtClean="0">
                <a:latin typeface="Arial Unicode MS" pitchFamily="34" charset="-128"/>
                <a:ea typeface="Arial Unicode MS" pitchFamily="34" charset="-128"/>
                <a:cs typeface="Arial Unicode MS" pitchFamily="34" charset="-128"/>
              </a:rPr>
              <a:t>competed in any other intercollegiate sport </a:t>
            </a:r>
            <a:r>
              <a:rPr lang="en-US" sz="1800" dirty="0" smtClean="0">
                <a:latin typeface="Arial Unicode MS" pitchFamily="34" charset="-128"/>
                <a:ea typeface="Arial Unicode MS" pitchFamily="34" charset="-128"/>
                <a:cs typeface="Arial Unicode MS" pitchFamily="34" charset="-128"/>
              </a:rPr>
              <a:t>prior to his or her first season of participation in the current sport, he or she must have a </a:t>
            </a:r>
            <a:r>
              <a:rPr lang="en-US" sz="1800" dirty="0" smtClean="0">
                <a:solidFill>
                  <a:srgbClr val="FF0000"/>
                </a:solidFill>
                <a:latin typeface="Arial Unicode MS" pitchFamily="34" charset="-128"/>
                <a:ea typeface="Arial Unicode MS" pitchFamily="34" charset="-128"/>
                <a:cs typeface="Arial Unicode MS" pitchFamily="34" charset="-128"/>
              </a:rPr>
              <a:t>cumulative 2.0 GPA </a:t>
            </a:r>
            <a:r>
              <a:rPr lang="en-US" sz="1800" dirty="0" smtClean="0">
                <a:latin typeface="Arial Unicode MS" pitchFamily="34" charset="-128"/>
                <a:ea typeface="Arial Unicode MS" pitchFamily="34" charset="-128"/>
                <a:cs typeface="Arial Unicode MS" pitchFamily="34" charset="-128"/>
              </a:rPr>
              <a:t>starting the term of their first intercollegiate sport.</a:t>
            </a:r>
          </a:p>
          <a:p>
            <a:pPr marL="450342" indent="-457200">
              <a:buClrTx/>
              <a:buNone/>
            </a:pPr>
            <a:endParaRPr lang="en-US" sz="1600" dirty="0" smtClean="0">
              <a:latin typeface="Arial Unicode MS" pitchFamily="34" charset="-128"/>
              <a:ea typeface="Arial Unicode MS" pitchFamily="34" charset="-128"/>
              <a:cs typeface="Arial Unicode MS" pitchFamily="34" charset="-128"/>
            </a:endParaRPr>
          </a:p>
          <a:p>
            <a:pPr marL="450342" indent="-457200">
              <a:buClrTx/>
              <a:buFont typeface="+mj-lt"/>
              <a:buAutoNum type="arabicPeriod" startAt="3"/>
            </a:pPr>
            <a:endParaRPr lang="en-US" sz="1800"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 xmlns:p14="http://schemas.microsoft.com/office/powerpoint/2010/main" val="18795073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1143000"/>
          </a:xfrm>
        </p:spPr>
        <p:txBody>
          <a:bodyPr/>
          <a:lstStyle/>
          <a:p>
            <a:r>
              <a:rPr lang="en-US" sz="3600" dirty="0" smtClean="0">
                <a:latin typeface="Arial Black" pitchFamily="34" charset="0"/>
              </a:rPr>
              <a:t>Demonstration of </a:t>
            </a:r>
            <a:br>
              <a:rPr lang="en-US" sz="3600" dirty="0" smtClean="0">
                <a:latin typeface="Arial Black" pitchFamily="34" charset="0"/>
              </a:rPr>
            </a:br>
            <a:r>
              <a:rPr lang="en-US" sz="3600" dirty="0" smtClean="0">
                <a:latin typeface="Arial Black" pitchFamily="34" charset="0"/>
              </a:rPr>
              <a:t>Student-Athlete Need</a:t>
            </a:r>
            <a:endParaRPr lang="en-US" sz="3600" dirty="0">
              <a:latin typeface="Arial Black" pitchFamily="34" charset="0"/>
            </a:endParaRPr>
          </a:p>
        </p:txBody>
      </p:sp>
      <p:sp>
        <p:nvSpPr>
          <p:cNvPr id="3" name="Content Placeholder 2"/>
          <p:cNvSpPr>
            <a:spLocks noGrp="1"/>
          </p:cNvSpPr>
          <p:nvPr>
            <p:ph idx="1"/>
          </p:nvPr>
        </p:nvSpPr>
        <p:spPr>
          <a:xfrm>
            <a:off x="1219200" y="1143000"/>
            <a:ext cx="7924800" cy="4953000"/>
          </a:xfrm>
        </p:spPr>
        <p:txBody>
          <a:bodyPr/>
          <a:lstStyle/>
          <a:p>
            <a:r>
              <a:rPr lang="en-US" sz="2400" dirty="0" smtClean="0">
                <a:solidFill>
                  <a:srgbClr val="FF0000"/>
                </a:solidFill>
                <a:latin typeface="Arial Black" pitchFamily="34" charset="0"/>
                <a:ea typeface="Arial Unicode MS" pitchFamily="34" charset="-128"/>
                <a:cs typeface="Arial Unicode MS" pitchFamily="34" charset="-128"/>
              </a:rPr>
              <a:t>NCAA Division-I 5-year clock</a:t>
            </a:r>
          </a:p>
          <a:p>
            <a:pPr lvl="1"/>
            <a:r>
              <a:rPr lang="en-US" sz="1200" dirty="0" smtClean="0">
                <a:latin typeface="Arial Unicode MS" pitchFamily="34" charset="-128"/>
                <a:ea typeface="Arial Unicode MS" pitchFamily="34" charset="-128"/>
                <a:cs typeface="Arial Unicode MS" pitchFamily="34" charset="-128"/>
              </a:rPr>
              <a:t>5 calendar yrs to complete 4 seasons</a:t>
            </a:r>
          </a:p>
          <a:p>
            <a:pPr lvl="1"/>
            <a:r>
              <a:rPr lang="en-US" sz="1200" dirty="0" smtClean="0">
                <a:latin typeface="Arial Unicode MS" pitchFamily="34" charset="-128"/>
                <a:ea typeface="Arial Unicode MS" pitchFamily="34" charset="-128"/>
                <a:cs typeface="Arial Unicode MS" pitchFamily="34" charset="-128"/>
              </a:rPr>
              <a:t>Clock starts as soon as the student becomes a fulltime college student.</a:t>
            </a:r>
          </a:p>
          <a:p>
            <a:pPr lvl="1">
              <a:buNone/>
            </a:pPr>
            <a:endParaRPr lang="en-US" sz="2000" dirty="0" smtClean="0">
              <a:latin typeface="Arial Unicode MS" pitchFamily="34" charset="-128"/>
              <a:ea typeface="Arial Unicode MS" pitchFamily="34" charset="-128"/>
              <a:cs typeface="Arial Unicode MS" pitchFamily="34" charset="-128"/>
            </a:endParaRPr>
          </a:p>
          <a:p>
            <a:r>
              <a:rPr lang="en-US" sz="1800" dirty="0" smtClean="0">
                <a:latin typeface="Arial Black" pitchFamily="34" charset="0"/>
                <a:ea typeface="Arial Unicode MS" pitchFamily="34" charset="-128"/>
                <a:cs typeface="Arial Unicode MS" pitchFamily="34" charset="-128"/>
              </a:rPr>
              <a:t>Must pass 6 units of transferable English courses and 3 units of transferable Math</a:t>
            </a:r>
            <a:r>
              <a:rPr lang="en-US" sz="1800" dirty="0" smtClean="0">
                <a:latin typeface="Arial Unicode MS" pitchFamily="34" charset="-128"/>
                <a:ea typeface="Arial Unicode MS" pitchFamily="34" charset="-128"/>
                <a:cs typeface="Arial Unicode MS" pitchFamily="34" charset="-128"/>
              </a:rPr>
              <a:t> </a:t>
            </a:r>
            <a:r>
              <a:rPr lang="en-US" sz="1800" dirty="0" smtClean="0">
                <a:ea typeface="Arial Unicode MS" pitchFamily="34" charset="-128"/>
                <a:cs typeface="Arial Unicode MS" pitchFamily="34" charset="-128"/>
              </a:rPr>
              <a:t>to meet NCAA transfer eligibility requirements.</a:t>
            </a:r>
          </a:p>
          <a:p>
            <a:pPr>
              <a:buNone/>
            </a:pPr>
            <a:endParaRPr lang="en-US" sz="1200" dirty="0" smtClean="0">
              <a:latin typeface="Arial Unicode MS" pitchFamily="34" charset="-128"/>
              <a:ea typeface="Arial Unicode MS" pitchFamily="34" charset="-128"/>
              <a:cs typeface="Arial Unicode MS" pitchFamily="34" charset="-128"/>
            </a:endParaRPr>
          </a:p>
          <a:p>
            <a:r>
              <a:rPr lang="en-US" sz="2000" dirty="0" smtClean="0">
                <a:latin typeface="Arial Black" pitchFamily="34" charset="0"/>
                <a:ea typeface="Arial Unicode MS" pitchFamily="34" charset="-128"/>
                <a:cs typeface="Arial Unicode MS" pitchFamily="34" charset="-128"/>
              </a:rPr>
              <a:t>Must earn AA/AS degree in 5 semesters or less</a:t>
            </a:r>
          </a:p>
          <a:p>
            <a:pPr lvl="1"/>
            <a:r>
              <a:rPr lang="en-US" sz="1600" dirty="0" smtClean="0">
                <a:ea typeface="Arial Unicode MS" pitchFamily="34" charset="-128"/>
                <a:cs typeface="Arial Unicode MS" pitchFamily="34" charset="-128"/>
              </a:rPr>
              <a:t>The large majority of student-athletes come to Community College because they did not meet NCAA requirements out of high school.  Therefore they MUST earn an AA degree to be athletically eligible for Division-I</a:t>
            </a:r>
          </a:p>
          <a:p>
            <a:pPr lvl="1">
              <a:buNone/>
            </a:pPr>
            <a:endParaRPr lang="en-US" sz="1600" dirty="0" smtClean="0">
              <a:ea typeface="Arial Unicode MS" pitchFamily="34" charset="-128"/>
              <a:cs typeface="Arial Unicode MS" pitchFamily="34" charset="-128"/>
            </a:endParaRPr>
          </a:p>
          <a:p>
            <a:r>
              <a:rPr lang="en-US" sz="2000" dirty="0" smtClean="0">
                <a:latin typeface="Arial Black" pitchFamily="34" charset="0"/>
                <a:ea typeface="Arial Unicode MS" pitchFamily="34" charset="-128"/>
                <a:cs typeface="Arial Unicode MS" pitchFamily="34" charset="-128"/>
              </a:rPr>
              <a:t>40/60/80 Progress Toward Degree rule  </a:t>
            </a:r>
          </a:p>
          <a:p>
            <a:pPr lvl="1"/>
            <a:r>
              <a:rPr lang="en-US" sz="1600" dirty="0" smtClean="0">
                <a:latin typeface="Arial" pitchFamily="34" charset="0"/>
                <a:ea typeface="Arial Unicode MS" pitchFamily="34" charset="-128"/>
                <a:cs typeface="Arial" pitchFamily="34" charset="0"/>
              </a:rPr>
              <a:t>Students must have a certain number of degree applicable units passed at the end of the their 4</a:t>
            </a:r>
            <a:r>
              <a:rPr lang="en-US" sz="1600" baseline="30000" dirty="0" smtClean="0">
                <a:latin typeface="Arial" pitchFamily="34" charset="0"/>
                <a:ea typeface="Arial Unicode MS" pitchFamily="34" charset="-128"/>
                <a:cs typeface="Arial" pitchFamily="34" charset="0"/>
              </a:rPr>
              <a:t>th</a:t>
            </a:r>
            <a:r>
              <a:rPr lang="en-US" sz="1600" dirty="0" smtClean="0">
                <a:latin typeface="Arial" pitchFamily="34" charset="0"/>
                <a:ea typeface="Arial Unicode MS" pitchFamily="34" charset="-128"/>
                <a:cs typeface="Arial" pitchFamily="34" charset="0"/>
              </a:rPr>
              <a:t>, 6</a:t>
            </a:r>
            <a:r>
              <a:rPr lang="en-US" sz="1600" baseline="30000" dirty="0" smtClean="0">
                <a:latin typeface="Arial" pitchFamily="34" charset="0"/>
                <a:ea typeface="Arial Unicode MS" pitchFamily="34" charset="-128"/>
                <a:cs typeface="Arial" pitchFamily="34" charset="0"/>
              </a:rPr>
              <a:t>th</a:t>
            </a:r>
            <a:r>
              <a:rPr lang="en-US" sz="1600" dirty="0" smtClean="0">
                <a:latin typeface="Arial" pitchFamily="34" charset="0"/>
                <a:ea typeface="Arial Unicode MS" pitchFamily="34" charset="-128"/>
                <a:cs typeface="Arial" pitchFamily="34" charset="0"/>
              </a:rPr>
              <a:t>, and 8</a:t>
            </a:r>
            <a:r>
              <a:rPr lang="en-US" sz="1600" baseline="30000" dirty="0" smtClean="0">
                <a:latin typeface="Arial" pitchFamily="34" charset="0"/>
                <a:ea typeface="Arial Unicode MS" pitchFamily="34" charset="-128"/>
                <a:cs typeface="Arial" pitchFamily="34" charset="0"/>
              </a:rPr>
              <a:t>th</a:t>
            </a:r>
            <a:r>
              <a:rPr lang="en-US" sz="1600" dirty="0" smtClean="0">
                <a:latin typeface="Arial" pitchFamily="34" charset="0"/>
                <a:ea typeface="Arial Unicode MS" pitchFamily="34" charset="-128"/>
                <a:cs typeface="Arial" pitchFamily="34" charset="0"/>
              </a:rPr>
              <a:t> full time terms.</a:t>
            </a:r>
          </a:p>
          <a:p>
            <a:pPr lvl="1"/>
            <a:r>
              <a:rPr lang="en-US" sz="1600" dirty="0" smtClean="0">
                <a:latin typeface="Arial" pitchFamily="34" charset="0"/>
                <a:ea typeface="Arial Unicode MS" pitchFamily="34" charset="-128"/>
                <a:cs typeface="Arial" pitchFamily="34" charset="0"/>
              </a:rPr>
              <a:t>Extremely difficult to meet 6</a:t>
            </a:r>
            <a:r>
              <a:rPr lang="en-US" sz="1600" baseline="30000" dirty="0" smtClean="0">
                <a:latin typeface="Arial" pitchFamily="34" charset="0"/>
                <a:ea typeface="Arial Unicode MS" pitchFamily="34" charset="-128"/>
                <a:cs typeface="Arial" pitchFamily="34" charset="0"/>
              </a:rPr>
              <a:t>th</a:t>
            </a:r>
            <a:r>
              <a:rPr lang="en-US" sz="1600" dirty="0" smtClean="0">
                <a:latin typeface="Arial" pitchFamily="34" charset="0"/>
                <a:ea typeface="Arial Unicode MS" pitchFamily="34" charset="-128"/>
                <a:cs typeface="Arial" pitchFamily="34" charset="0"/>
              </a:rPr>
              <a:t> semester requirement while still at community college (60%of degree completion) so the goal is to help student matriculate and transfer BEFORE they trigger that 6</a:t>
            </a:r>
            <a:r>
              <a:rPr lang="en-US" sz="1600" baseline="30000" dirty="0" smtClean="0">
                <a:latin typeface="Arial" pitchFamily="34" charset="0"/>
                <a:ea typeface="Arial Unicode MS" pitchFamily="34" charset="-128"/>
                <a:cs typeface="Arial" pitchFamily="34" charset="0"/>
              </a:rPr>
              <a:t>th</a:t>
            </a:r>
            <a:r>
              <a:rPr lang="en-US" sz="1600" dirty="0" smtClean="0">
                <a:latin typeface="Arial" pitchFamily="34" charset="0"/>
                <a:ea typeface="Arial Unicode MS" pitchFamily="34" charset="-128"/>
                <a:cs typeface="Arial" pitchFamily="34" charset="0"/>
              </a:rPr>
              <a:t> term.</a:t>
            </a:r>
          </a:p>
          <a:p>
            <a:pPr>
              <a:buNone/>
            </a:pPr>
            <a:r>
              <a:rPr lang="en-US" sz="2000" dirty="0">
                <a:latin typeface="Arial Black" pitchFamily="34" charset="0"/>
                <a:ea typeface="Arial Unicode MS" pitchFamily="34" charset="-128"/>
                <a:cs typeface="Arial Unicode MS" pitchFamily="34" charset="-128"/>
              </a:rPr>
              <a:t/>
            </a:r>
            <a:br>
              <a:rPr lang="en-US" sz="2000" dirty="0">
                <a:latin typeface="Arial Black" pitchFamily="34" charset="0"/>
                <a:ea typeface="Arial Unicode MS" pitchFamily="34" charset="-128"/>
                <a:cs typeface="Arial Unicode MS" pitchFamily="34" charset="-128"/>
              </a:rPr>
            </a:br>
            <a:r>
              <a:rPr lang="en-US" sz="2000" dirty="0" smtClean="0">
                <a:latin typeface="Arial Black" pitchFamily="34" charset="0"/>
                <a:ea typeface="Arial Unicode MS" pitchFamily="34" charset="-128"/>
                <a:cs typeface="Arial Unicode MS" pitchFamily="34" charset="-128"/>
              </a:rPr>
              <a:t>	</a:t>
            </a:r>
          </a:p>
          <a:p>
            <a:pPr lvl="1">
              <a:buNone/>
            </a:pPr>
            <a:r>
              <a:rPr lang="en-US" sz="2000" dirty="0">
                <a:latin typeface="Arial Unicode MS" pitchFamily="34" charset="-128"/>
                <a:ea typeface="Arial Unicode MS" pitchFamily="34" charset="-128"/>
                <a:cs typeface="Arial Unicode MS" pitchFamily="34" charset="-128"/>
              </a:rPr>
              <a:t/>
            </a:r>
            <a:br>
              <a:rPr lang="en-US" sz="2000" dirty="0">
                <a:latin typeface="Arial Unicode MS" pitchFamily="34" charset="-128"/>
                <a:ea typeface="Arial Unicode MS" pitchFamily="34" charset="-128"/>
                <a:cs typeface="Arial Unicode MS" pitchFamily="34" charset="-128"/>
              </a:rPr>
            </a:br>
            <a:endParaRPr lang="en-US" sz="20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Other Obstacles…</a:t>
            </a:r>
            <a:endParaRPr lang="en-US" dirty="0"/>
          </a:p>
        </p:txBody>
      </p:sp>
      <p:sp>
        <p:nvSpPr>
          <p:cNvPr id="3" name="Content Placeholder 2"/>
          <p:cNvSpPr>
            <a:spLocks noGrp="1"/>
          </p:cNvSpPr>
          <p:nvPr>
            <p:ph idx="1"/>
          </p:nvPr>
        </p:nvSpPr>
        <p:spPr>
          <a:xfrm>
            <a:off x="762000" y="1981200"/>
            <a:ext cx="7772400" cy="4572000"/>
          </a:xfrm>
        </p:spPr>
        <p:txBody>
          <a:bodyPr/>
          <a:lstStyle/>
          <a:p>
            <a:r>
              <a:rPr lang="en-US" sz="2000" dirty="0" smtClean="0">
                <a:solidFill>
                  <a:srgbClr val="FF0000"/>
                </a:solidFill>
                <a:latin typeface="Arial Black" pitchFamily="34" charset="0"/>
                <a:ea typeface="Arial Unicode MS" pitchFamily="34" charset="-128"/>
                <a:cs typeface="Arial Unicode MS" pitchFamily="34" charset="-128"/>
              </a:rPr>
              <a:t>Compressed Calendar / Practice Time Restraints</a:t>
            </a:r>
          </a:p>
          <a:p>
            <a:pPr lvl="1">
              <a:buNone/>
            </a:pPr>
            <a:endParaRPr lang="en-US" sz="2000" dirty="0" smtClean="0">
              <a:solidFill>
                <a:srgbClr val="FF0000"/>
              </a:solidFill>
              <a:latin typeface="Arial Black" pitchFamily="34" charset="0"/>
              <a:ea typeface="Arial Unicode MS" pitchFamily="34" charset="-128"/>
              <a:cs typeface="Arial Unicode MS" pitchFamily="34" charset="-128"/>
            </a:endParaRPr>
          </a:p>
          <a:p>
            <a:r>
              <a:rPr lang="en-US" sz="2000" dirty="0" smtClean="0">
                <a:solidFill>
                  <a:srgbClr val="FF0000"/>
                </a:solidFill>
                <a:latin typeface="Arial Black" pitchFamily="34" charset="0"/>
                <a:ea typeface="Arial Unicode MS" pitchFamily="34" charset="-128"/>
                <a:cs typeface="Arial Unicode MS" pitchFamily="34" charset="-128"/>
              </a:rPr>
              <a:t>Reduction in course offerings</a:t>
            </a:r>
          </a:p>
          <a:p>
            <a:pPr>
              <a:buNone/>
            </a:pPr>
            <a:endParaRPr lang="en-US" sz="2000" dirty="0" smtClean="0">
              <a:solidFill>
                <a:srgbClr val="FF0000"/>
              </a:solidFill>
              <a:latin typeface="Arial Black" pitchFamily="34" charset="0"/>
              <a:ea typeface="Arial Unicode MS" pitchFamily="34" charset="-128"/>
              <a:cs typeface="Arial Unicode MS" pitchFamily="34" charset="-128"/>
            </a:endParaRPr>
          </a:p>
          <a:p>
            <a:r>
              <a:rPr lang="en-US" sz="2000" dirty="0" smtClean="0">
                <a:solidFill>
                  <a:srgbClr val="FF0000"/>
                </a:solidFill>
                <a:latin typeface="Arial Black" pitchFamily="34" charset="0"/>
                <a:ea typeface="Arial Unicode MS" pitchFamily="34" charset="-128"/>
                <a:cs typeface="Arial Unicode MS" pitchFamily="34" charset="-128"/>
              </a:rPr>
              <a:t>Current Priority Registration process </a:t>
            </a:r>
          </a:p>
          <a:p>
            <a:endParaRPr lang="en-US" sz="1800" dirty="0" smtClean="0">
              <a:latin typeface="Arial Black" pitchFamily="34" charset="0"/>
              <a:ea typeface="Arial Unicode MS" pitchFamily="34" charset="-128"/>
              <a:cs typeface="Arial Unicode MS" pitchFamily="34" charset="-128"/>
            </a:endParaRPr>
          </a:p>
          <a:p>
            <a:pPr>
              <a:buNone/>
            </a:pPr>
            <a:r>
              <a:rPr lang="en-US" sz="1800" dirty="0" smtClean="0">
                <a:ea typeface="Arial Unicode MS" pitchFamily="34" charset="-128"/>
                <a:cs typeface="Arial Unicode MS" pitchFamily="34" charset="-128"/>
              </a:rPr>
              <a:t>      All have made it even more difficult for student athletes to enroll in the degree applicable courses they </a:t>
            </a:r>
            <a:r>
              <a:rPr lang="en-US" sz="1800" u="sng" dirty="0" smtClean="0">
                <a:ea typeface="Arial Unicode MS" pitchFamily="34" charset="-128"/>
                <a:cs typeface="Arial Unicode MS" pitchFamily="34" charset="-128"/>
              </a:rPr>
              <a:t>need</a:t>
            </a:r>
            <a:r>
              <a:rPr lang="en-US" sz="1800" dirty="0" smtClean="0">
                <a:ea typeface="Arial Unicode MS" pitchFamily="34" charset="-128"/>
                <a:cs typeface="Arial Unicode MS" pitchFamily="34" charset="-128"/>
              </a:rPr>
              <a:t> to make Satisfactory Progress towards their educational objectives (as indicated on their Educational Plan)</a:t>
            </a:r>
          </a:p>
          <a:p>
            <a:pPr marL="0" indent="0">
              <a:buNone/>
            </a:pPr>
            <a:r>
              <a:rPr lang="en-US" sz="1800" dirty="0" smtClean="0"/>
              <a:t/>
            </a:r>
            <a:br>
              <a:rPr lang="en-US" sz="1800" dirty="0" smtClean="0"/>
            </a:br>
            <a:r>
              <a:rPr lang="en-US" sz="1800" dirty="0" smtClean="0"/>
              <a:t>** </a:t>
            </a:r>
            <a:r>
              <a:rPr lang="en-US" sz="1800" dirty="0" smtClean="0">
                <a:solidFill>
                  <a:srgbClr val="FF0000"/>
                </a:solidFill>
                <a:latin typeface="Arial Black" pitchFamily="34" charset="0"/>
              </a:rPr>
              <a:t>Increasing NCAA Academic Standards (Academic Reform)</a:t>
            </a:r>
          </a:p>
          <a:p>
            <a:pPr marL="0" indent="0">
              <a:buNone/>
            </a:pPr>
            <a:r>
              <a:rPr lang="en-US" sz="1800" dirty="0" smtClean="0">
                <a:solidFill>
                  <a:srgbClr val="FF0000"/>
                </a:solidFill>
                <a:latin typeface="Arial Black" pitchFamily="34" charset="0"/>
              </a:rPr>
              <a:t>	</a:t>
            </a:r>
            <a:r>
              <a:rPr lang="en-US" sz="1800" i="1" dirty="0" smtClean="0"/>
              <a:t>Forthcoming legislation includes an increase in GPA minimum, an 	increase in </a:t>
            </a:r>
            <a:r>
              <a:rPr lang="en-US" sz="1800" i="1" dirty="0" smtClean="0">
                <a:latin typeface="Arial Black" pitchFamily="34" charset="0"/>
              </a:rPr>
              <a:t>degree applicable coursework completed</a:t>
            </a:r>
            <a:r>
              <a:rPr lang="en-US" sz="1800" i="1" dirty="0" smtClean="0"/>
              <a:t>.</a:t>
            </a:r>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Obstacles</a:t>
            </a:r>
            <a:endParaRPr lang="en-US" dirty="0"/>
          </a:p>
        </p:txBody>
      </p:sp>
      <p:sp>
        <p:nvSpPr>
          <p:cNvPr id="3" name="Content Placeholder 2"/>
          <p:cNvSpPr>
            <a:spLocks noGrp="1"/>
          </p:cNvSpPr>
          <p:nvPr>
            <p:ph idx="1"/>
          </p:nvPr>
        </p:nvSpPr>
        <p:spPr>
          <a:xfrm>
            <a:off x="1371600" y="1981200"/>
            <a:ext cx="7696200" cy="4495800"/>
          </a:xfrm>
        </p:spPr>
        <p:txBody>
          <a:bodyPr/>
          <a:lstStyle/>
          <a:p>
            <a:pPr marL="0" indent="0">
              <a:buNone/>
            </a:pPr>
            <a:r>
              <a:rPr lang="en-US" sz="1400" dirty="0"/>
              <a:t/>
            </a:r>
            <a:br>
              <a:rPr lang="en-US" sz="1400" dirty="0"/>
            </a:br>
            <a:endParaRPr lang="en-US" dirty="0"/>
          </a:p>
        </p:txBody>
      </p:sp>
      <p:sp>
        <p:nvSpPr>
          <p:cNvPr id="4" name="Rectangle 3"/>
          <p:cNvSpPr/>
          <p:nvPr/>
        </p:nvSpPr>
        <p:spPr>
          <a:xfrm>
            <a:off x="1905000" y="1600200"/>
            <a:ext cx="6629400" cy="4801314"/>
          </a:xfrm>
          <a:prstGeom prst="rect">
            <a:avLst/>
          </a:prstGeom>
        </p:spPr>
        <p:txBody>
          <a:bodyPr wrap="square">
            <a:spAutoFit/>
          </a:bodyPr>
          <a:lstStyle/>
          <a:p>
            <a:r>
              <a:rPr lang="en-US" dirty="0" smtClean="0">
                <a:latin typeface="Arial Black" pitchFamily="34" charset="0"/>
                <a:ea typeface="Arial Unicode MS" pitchFamily="34" charset="-128"/>
                <a:cs typeface="Arial Unicode MS" pitchFamily="34" charset="-128"/>
              </a:rPr>
              <a:t>Example</a:t>
            </a:r>
            <a:r>
              <a:rPr lang="en-US" dirty="0" smtClean="0">
                <a:latin typeface="Arial Unicode MS" pitchFamily="34" charset="-128"/>
                <a:ea typeface="Arial Unicode MS" pitchFamily="34" charset="-128"/>
                <a:cs typeface="Arial Unicode MS" pitchFamily="34" charset="-128"/>
              </a:rPr>
              <a:t>:  As of 1/7/11, SCC had 414 active student-athletes.  149 out of the 414 were not able to initially enroll into the units needed for them to participate in intercollegiate athletics per the CCCAA (California Community College Athletic Association) rules.  </a:t>
            </a:r>
            <a:r>
              <a:rPr lang="en-US" dirty="0" smtClean="0">
                <a:solidFill>
                  <a:srgbClr val="FF0000"/>
                </a:solidFill>
                <a:latin typeface="Arial Unicode MS" pitchFamily="34" charset="-128"/>
                <a:ea typeface="Arial Unicode MS" pitchFamily="34" charset="-128"/>
                <a:cs typeface="Arial Unicode MS" pitchFamily="34" charset="-128"/>
              </a:rPr>
              <a:t>This ratio (149/414) signifies that 35.9% of our student athletes were not able to successfully register for the minimum number and type of units that are required by the CCCAA. </a:t>
            </a:r>
            <a:r>
              <a:rPr lang="en-US" dirty="0" smtClean="0">
                <a:latin typeface="Arial Unicode MS" pitchFamily="34" charset="-128"/>
                <a:ea typeface="Arial Unicode MS" pitchFamily="34" charset="-128"/>
                <a:cs typeface="Arial Unicode MS" pitchFamily="34" charset="-128"/>
              </a:rPr>
              <a:t>This number did NOT include any student-athletes that transferred out of SCC or were dropped for non-payment.  All had registered and were on waiting lists for the balance of the required units.</a:t>
            </a:r>
            <a:br>
              <a:rPr lang="en-US" dirty="0" smtClean="0">
                <a:latin typeface="Arial Unicode MS" pitchFamily="34" charset="-128"/>
                <a:ea typeface="Arial Unicode MS" pitchFamily="34" charset="-128"/>
                <a:cs typeface="Arial Unicode MS" pitchFamily="34" charset="-128"/>
              </a:rPr>
            </a:br>
            <a:endParaRPr lang="en-US" dirty="0" smtClean="0">
              <a:latin typeface="Arial Unicode MS" pitchFamily="34" charset="-128"/>
              <a:ea typeface="Arial Unicode MS" pitchFamily="34" charset="-128"/>
              <a:cs typeface="Arial Unicode MS" pitchFamily="34" charset="-128"/>
            </a:endParaRPr>
          </a:p>
          <a:p>
            <a:r>
              <a:rPr lang="en-US" dirty="0" smtClean="0">
                <a:latin typeface="Arial Black" pitchFamily="34" charset="0"/>
                <a:ea typeface="Arial Unicode MS" pitchFamily="34" charset="-128"/>
                <a:cs typeface="Arial Unicode MS" pitchFamily="34" charset="-128"/>
              </a:rPr>
              <a:t>Example</a:t>
            </a:r>
            <a:r>
              <a:rPr lang="en-US" dirty="0" smtClean="0">
                <a:latin typeface="Arial Unicode MS" pitchFamily="34" charset="-128"/>
                <a:ea typeface="Arial Unicode MS" pitchFamily="34" charset="-128"/>
                <a:cs typeface="Arial Unicode MS" pitchFamily="34" charset="-128"/>
              </a:rPr>
              <a:t>:  A Student Athlete in Los Rios had to register for a specific Math class, and by his registration date/time, the district only had one left and it was offered on a Tuesday night.  He took the class so he could transfer on time, but had to miss his Tuesday night games (5 total).</a:t>
            </a:r>
            <a:endParaRPr lang="en-US" dirty="0"/>
          </a:p>
        </p:txBody>
      </p:sp>
    </p:spTree>
    <p:extLst>
      <p:ext uri="{BB962C8B-B14F-4D97-AF65-F5344CB8AC3E}">
        <p14:creationId xmlns="" xmlns:p14="http://schemas.microsoft.com/office/powerpoint/2010/main" val="30248891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latin typeface="Arial Black" pitchFamily="34" charset="0"/>
              </a:rPr>
              <a:t>Adverse Consequences of Current Registration Process</a:t>
            </a:r>
            <a:endParaRPr lang="en-US" sz="3600" dirty="0">
              <a:latin typeface="Arial Black" pitchFamily="34" charset="0"/>
            </a:endParaRPr>
          </a:p>
        </p:txBody>
      </p:sp>
      <p:sp>
        <p:nvSpPr>
          <p:cNvPr id="3" name="Content Placeholder 2"/>
          <p:cNvSpPr>
            <a:spLocks noGrp="1"/>
          </p:cNvSpPr>
          <p:nvPr>
            <p:ph idx="1"/>
          </p:nvPr>
        </p:nvSpPr>
        <p:spPr>
          <a:xfrm>
            <a:off x="1219200" y="2057400"/>
            <a:ext cx="7543800" cy="4495800"/>
          </a:xfrm>
        </p:spPr>
        <p:txBody>
          <a:bodyPr/>
          <a:lstStyle/>
          <a:p>
            <a:pPr>
              <a:buFont typeface="Arial" pitchFamily="34" charset="0"/>
              <a:buChar char="•"/>
            </a:pPr>
            <a:r>
              <a:rPr lang="en-US" sz="1800" dirty="0" smtClean="0">
                <a:latin typeface="Arial Black" pitchFamily="34" charset="0"/>
                <a:ea typeface="Arial Unicode MS" pitchFamily="34" charset="-128"/>
                <a:cs typeface="Arial Unicode MS" pitchFamily="34" charset="-128"/>
              </a:rPr>
              <a:t>Student Athletes are </a:t>
            </a:r>
            <a:r>
              <a:rPr lang="en-US" sz="1800" dirty="0">
                <a:latin typeface="Arial Black" pitchFamily="34" charset="0"/>
                <a:ea typeface="Arial Unicode MS" pitchFamily="34" charset="-128"/>
                <a:cs typeface="Arial Unicode MS" pitchFamily="34" charset="-128"/>
              </a:rPr>
              <a:t>forced to enroll in classes so they can reach the 12 unit minimum needed for athletic eligibility. </a:t>
            </a:r>
            <a:r>
              <a:rPr lang="en-US" sz="1800" dirty="0" smtClean="0">
                <a:solidFill>
                  <a:srgbClr val="FF0000"/>
                </a:solidFill>
                <a:latin typeface="Arial" pitchFamily="34" charset="0"/>
                <a:ea typeface="Arial Unicode MS" pitchFamily="34" charset="-128"/>
                <a:cs typeface="Arial" pitchFamily="34" charset="0"/>
              </a:rPr>
              <a:t>This </a:t>
            </a:r>
            <a:r>
              <a:rPr lang="en-US" sz="1800" dirty="0">
                <a:solidFill>
                  <a:srgbClr val="FF0000"/>
                </a:solidFill>
                <a:latin typeface="Arial" pitchFamily="34" charset="0"/>
                <a:ea typeface="Arial Unicode MS" pitchFamily="34" charset="-128"/>
                <a:cs typeface="Arial" pitchFamily="34" charset="0"/>
              </a:rPr>
              <a:t>artificial enrollment in units that do not contribute to a student athlete’s educational objective creates a structural barrier for their success and goes against the intent of the educational plan and our mission </a:t>
            </a:r>
            <a:r>
              <a:rPr lang="en-US" sz="1800" dirty="0" smtClean="0">
                <a:solidFill>
                  <a:srgbClr val="FF0000"/>
                </a:solidFill>
                <a:latin typeface="Arial" pitchFamily="34" charset="0"/>
                <a:ea typeface="Arial Unicode MS" pitchFamily="34" charset="-128"/>
                <a:cs typeface="Arial" pitchFamily="34" charset="0"/>
              </a:rPr>
              <a:t>within </a:t>
            </a:r>
            <a:r>
              <a:rPr lang="en-US" sz="1800" dirty="0">
                <a:solidFill>
                  <a:srgbClr val="FF0000"/>
                </a:solidFill>
                <a:latin typeface="Arial" pitchFamily="34" charset="0"/>
                <a:ea typeface="Arial Unicode MS" pitchFamily="34" charset="-128"/>
                <a:cs typeface="Arial" pitchFamily="34" charset="0"/>
              </a:rPr>
              <a:t>Los Rios. </a:t>
            </a:r>
            <a:endParaRPr lang="en-US" sz="1800" dirty="0" smtClean="0">
              <a:solidFill>
                <a:srgbClr val="FF0000"/>
              </a:solidFill>
              <a:latin typeface="Arial" pitchFamily="34" charset="0"/>
              <a:ea typeface="Arial Unicode MS" pitchFamily="34" charset="-128"/>
              <a:cs typeface="Arial" pitchFamily="34" charset="0"/>
            </a:endParaRPr>
          </a:p>
          <a:p>
            <a:pPr>
              <a:buFont typeface="Arial" pitchFamily="34" charset="0"/>
              <a:buChar char="•"/>
            </a:pPr>
            <a:endParaRPr lang="en-US" sz="1800" dirty="0" smtClean="0">
              <a:ea typeface="Arial Unicode MS" pitchFamily="34" charset="-128"/>
              <a:cs typeface="Arial Unicode MS" pitchFamily="34" charset="-128"/>
            </a:endParaRPr>
          </a:p>
          <a:p>
            <a:pPr>
              <a:buFont typeface="Arial" pitchFamily="34" charset="0"/>
              <a:buChar char="•"/>
            </a:pPr>
            <a:r>
              <a:rPr lang="en-US" sz="1800" dirty="0" smtClean="0">
                <a:latin typeface="Arial Black" pitchFamily="34" charset="0"/>
                <a:ea typeface="Arial Unicode MS" pitchFamily="34" charset="-128"/>
                <a:cs typeface="Arial Unicode MS" pitchFamily="34" charset="-128"/>
              </a:rPr>
              <a:t>Students are not able to matriculate within timeline allowable by NCAA, and are therefore not eligible for scholarship aid that would grant them opportunities to attend four year institutions.</a:t>
            </a:r>
          </a:p>
          <a:p>
            <a:pPr marL="0" indent="0">
              <a:buNone/>
            </a:pPr>
            <a:endParaRPr lang="en-US" dirty="0"/>
          </a:p>
        </p:txBody>
      </p:sp>
    </p:spTree>
    <p:extLst>
      <p:ext uri="{BB962C8B-B14F-4D97-AF65-F5344CB8AC3E}">
        <p14:creationId xmlns="" xmlns:p14="http://schemas.microsoft.com/office/powerpoint/2010/main" val="12137434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Chart 1" descr="image002"/>
          <p:cNvPicPr>
            <a:picLocks noChangeAspect="1" noChangeArrowheads="1"/>
          </p:cNvPicPr>
          <p:nvPr/>
        </p:nvPicPr>
        <p:blipFill>
          <a:blip r:embed="rId2" cstate="print"/>
          <a:srcRect/>
          <a:stretch>
            <a:fillRect/>
          </a:stretch>
        </p:blipFill>
        <p:spPr bwMode="auto">
          <a:xfrm>
            <a:off x="1600200" y="1295400"/>
            <a:ext cx="7259896" cy="44196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838200"/>
            <a:ext cx="8229600" cy="4525963"/>
          </a:xfrm>
        </p:spPr>
        <p:txBody>
          <a:bodyPr anchor="ctr">
            <a:normAutofit/>
          </a:bodyPr>
          <a:lstStyle/>
          <a:p>
            <a:pPr algn="ctr">
              <a:buNone/>
            </a:pPr>
            <a:r>
              <a:rPr lang="en-US" sz="8000" dirty="0" smtClean="0"/>
              <a:t>QUESTIONS?</a:t>
            </a:r>
            <a:endParaRPr lang="en-US" sz="8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smtClean="0">
                <a:latin typeface="Arial Black" pitchFamily="34" charset="0"/>
              </a:rPr>
              <a:t>Typical Items Addressed During Counseling Appointments</a:t>
            </a:r>
            <a:endParaRPr lang="en-US" sz="3200" dirty="0">
              <a:latin typeface="Arial Black" pitchFamily="34" charset="0"/>
            </a:endParaRPr>
          </a:p>
        </p:txBody>
      </p:sp>
      <p:sp>
        <p:nvSpPr>
          <p:cNvPr id="2" name="Content Placeholder 1"/>
          <p:cNvSpPr>
            <a:spLocks noGrp="1"/>
          </p:cNvSpPr>
          <p:nvPr>
            <p:ph idx="1"/>
          </p:nvPr>
        </p:nvSpPr>
        <p:spPr>
          <a:xfrm>
            <a:off x="1447800" y="1981200"/>
            <a:ext cx="7467600" cy="4495800"/>
          </a:xfrm>
        </p:spPr>
        <p:txBody>
          <a:bodyPr/>
          <a:lstStyle/>
          <a:p>
            <a:r>
              <a:rPr lang="en-US" sz="2000" dirty="0" smtClean="0">
                <a:latin typeface="Arial Unicode MS" pitchFamily="34" charset="-128"/>
                <a:ea typeface="Arial Unicode MS" pitchFamily="34" charset="-128"/>
                <a:cs typeface="Arial Unicode MS" pitchFamily="34" charset="-128"/>
              </a:rPr>
              <a:t>Are you a qualifier or non-qualifier?</a:t>
            </a:r>
          </a:p>
          <a:p>
            <a:r>
              <a:rPr lang="en-US" sz="2000" dirty="0" smtClean="0">
                <a:latin typeface="Arial Unicode MS" pitchFamily="34" charset="-128"/>
                <a:ea typeface="Arial Unicode MS" pitchFamily="34" charset="-128"/>
                <a:cs typeface="Arial Unicode MS" pitchFamily="34" charset="-128"/>
              </a:rPr>
              <a:t>What is your educational goal?</a:t>
            </a:r>
          </a:p>
          <a:p>
            <a:r>
              <a:rPr lang="en-US" sz="2000" dirty="0" smtClean="0">
                <a:latin typeface="Arial Unicode MS" pitchFamily="34" charset="-128"/>
                <a:ea typeface="Arial Unicode MS" pitchFamily="34" charset="-128"/>
                <a:cs typeface="Arial Unicode MS" pitchFamily="34" charset="-128"/>
              </a:rPr>
              <a:t>How long do you want to be at Los Rios to obtain that goal?</a:t>
            </a:r>
          </a:p>
          <a:p>
            <a:r>
              <a:rPr lang="en-US" sz="2000" dirty="0" smtClean="0">
                <a:latin typeface="Arial Unicode MS" pitchFamily="34" charset="-128"/>
                <a:ea typeface="Arial Unicode MS" pitchFamily="34" charset="-128"/>
                <a:cs typeface="Arial Unicode MS" pitchFamily="34" charset="-128"/>
              </a:rPr>
              <a:t>Have you completed the on-line NCAA Eligibility Center registration?</a:t>
            </a:r>
          </a:p>
          <a:p>
            <a:r>
              <a:rPr lang="en-US" sz="2000" dirty="0" smtClean="0">
                <a:latin typeface="Arial Unicode MS" pitchFamily="34" charset="-128"/>
                <a:ea typeface="Arial Unicode MS" pitchFamily="34" charset="-128"/>
                <a:cs typeface="Arial Unicode MS" pitchFamily="34" charset="-128"/>
              </a:rPr>
              <a:t>Did you graduate from high school?</a:t>
            </a:r>
          </a:p>
          <a:p>
            <a:r>
              <a:rPr lang="en-US" sz="2000" dirty="0" smtClean="0">
                <a:latin typeface="Arial Unicode MS" pitchFamily="34" charset="-128"/>
                <a:ea typeface="Arial Unicode MS" pitchFamily="34" charset="-128"/>
                <a:cs typeface="Arial Unicode MS" pitchFamily="34" charset="-128"/>
              </a:rPr>
              <a:t>Did you take the SAT/ACT?</a:t>
            </a:r>
          </a:p>
          <a:p>
            <a:r>
              <a:rPr lang="en-US" sz="2000" dirty="0" smtClean="0">
                <a:latin typeface="Arial Unicode MS" pitchFamily="34" charset="-128"/>
                <a:ea typeface="Arial Unicode MS" pitchFamily="34" charset="-128"/>
                <a:cs typeface="Arial Unicode MS" pitchFamily="34" charset="-128"/>
              </a:rPr>
              <a:t>What was your General Education core GPA?</a:t>
            </a:r>
          </a:p>
          <a:p>
            <a:r>
              <a:rPr lang="en-US" sz="2000" dirty="0" smtClean="0">
                <a:latin typeface="Arial Unicode MS" pitchFamily="34" charset="-128"/>
                <a:ea typeface="Arial Unicode MS" pitchFamily="34" charset="-128"/>
                <a:cs typeface="Arial Unicode MS" pitchFamily="34" charset="-128"/>
              </a:rPr>
              <a:t>Are you a local student athlete?</a:t>
            </a:r>
          </a:p>
          <a:p>
            <a:r>
              <a:rPr lang="en-US" sz="2000" dirty="0" smtClean="0">
                <a:latin typeface="Arial Unicode MS" pitchFamily="34" charset="-128"/>
                <a:ea typeface="Arial Unicode MS" pitchFamily="34" charset="-128"/>
                <a:cs typeface="Arial Unicode MS" pitchFamily="34" charset="-128"/>
              </a:rPr>
              <a:t>Have you completed all areas of Matriculation?</a:t>
            </a:r>
          </a:p>
          <a:p>
            <a:pPr>
              <a:buNone/>
            </a:pPr>
            <a:endParaRPr lang="en-US" sz="2400" dirty="0" smtClean="0">
              <a:latin typeface="Franklin Gothic Medium"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S001069075">
  <a:themeElements>
    <a:clrScheme name="Office Theme 2">
      <a:dk1>
        <a:srgbClr val="000000"/>
      </a:dk1>
      <a:lt1>
        <a:srgbClr val="FFFFFF"/>
      </a:lt1>
      <a:dk2>
        <a:srgbClr val="336699"/>
      </a:dk2>
      <a:lt2>
        <a:srgbClr val="C3D6DD"/>
      </a:lt2>
      <a:accent1>
        <a:srgbClr val="B2B2B2"/>
      </a:accent1>
      <a:accent2>
        <a:srgbClr val="6A9159"/>
      </a:accent2>
      <a:accent3>
        <a:srgbClr val="FFFFFF"/>
      </a:accent3>
      <a:accent4>
        <a:srgbClr val="000000"/>
      </a:accent4>
      <a:accent5>
        <a:srgbClr val="D5D5D5"/>
      </a:accent5>
      <a:accent6>
        <a:srgbClr val="5F8350"/>
      </a:accent6>
      <a:hlink>
        <a:srgbClr val="C9606F"/>
      </a:hlink>
      <a:folHlink>
        <a:srgbClr val="0099CC"/>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0066"/>
        </a:dk1>
        <a:lt1>
          <a:srgbClr val="FFFFCC"/>
        </a:lt1>
        <a:dk2>
          <a:srgbClr val="0066CC"/>
        </a:dk2>
        <a:lt2>
          <a:srgbClr val="EAEAEA"/>
        </a:lt2>
        <a:accent1>
          <a:srgbClr val="00CCCC"/>
        </a:accent1>
        <a:accent2>
          <a:srgbClr val="008080"/>
        </a:accent2>
        <a:accent3>
          <a:srgbClr val="AAB8E2"/>
        </a:accent3>
        <a:accent4>
          <a:srgbClr val="DADAAE"/>
        </a:accent4>
        <a:accent5>
          <a:srgbClr val="AAE2E2"/>
        </a:accent5>
        <a:accent6>
          <a:srgbClr val="007373"/>
        </a:accent6>
        <a:hlink>
          <a:srgbClr val="9999FF"/>
        </a:hlink>
        <a:folHlink>
          <a:srgbClr val="00CCFF"/>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336699"/>
        </a:dk2>
        <a:lt2>
          <a:srgbClr val="C3D6DD"/>
        </a:lt2>
        <a:accent1>
          <a:srgbClr val="B2B2B2"/>
        </a:accent1>
        <a:accent2>
          <a:srgbClr val="6A9159"/>
        </a:accent2>
        <a:accent3>
          <a:srgbClr val="FFFFFF"/>
        </a:accent3>
        <a:accent4>
          <a:srgbClr val="000000"/>
        </a:accent4>
        <a:accent5>
          <a:srgbClr val="D5D5D5"/>
        </a:accent5>
        <a:accent6>
          <a:srgbClr val="5F8350"/>
        </a:accent6>
        <a:hlink>
          <a:srgbClr val="C9606F"/>
        </a:hlink>
        <a:folHlink>
          <a:srgbClr val="0099CC"/>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EAEAEA"/>
        </a:lt2>
        <a:accent1>
          <a:srgbClr val="CBCBCB"/>
        </a:accent1>
        <a:accent2>
          <a:srgbClr val="EAEAEA"/>
        </a:accent2>
        <a:accent3>
          <a:srgbClr val="FFFFFF"/>
        </a:accent3>
        <a:accent4>
          <a:srgbClr val="000000"/>
        </a:accent4>
        <a:accent5>
          <a:srgbClr val="E2E2E2"/>
        </a:accent5>
        <a:accent6>
          <a:srgbClr val="D4D4D4"/>
        </a:accent6>
        <a:hlink>
          <a:srgbClr val="969696"/>
        </a:hlink>
        <a:folHlink>
          <a:srgbClr val="5F5F5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996633"/>
        </a:dk2>
        <a:lt2>
          <a:srgbClr val="FFE1C3"/>
        </a:lt2>
        <a:accent1>
          <a:srgbClr val="CC9900"/>
        </a:accent1>
        <a:accent2>
          <a:srgbClr val="669900"/>
        </a:accent2>
        <a:accent3>
          <a:srgbClr val="FFFFFF"/>
        </a:accent3>
        <a:accent4>
          <a:srgbClr val="000000"/>
        </a:accent4>
        <a:accent5>
          <a:srgbClr val="E2CAAA"/>
        </a:accent5>
        <a:accent6>
          <a:srgbClr val="5C8A00"/>
        </a:accent6>
        <a:hlink>
          <a:srgbClr val="FF0033"/>
        </a:hlink>
        <a:folHlink>
          <a:srgbClr val="CC6600"/>
        </a:folHlink>
      </a:clrScheme>
      <a:clrMap bg1="lt1" tx1="dk1" bg2="lt2" tx2="dk2" accent1="accent1" accent2="accent2" accent3="accent3" accent4="accent4" accent5="accent5" accent6="accent6" hlink="hlink" folHlink="folHlink"/>
    </a:extraClrScheme>
    <a:extraClrScheme>
      <a:clrScheme name="Office Theme 5">
        <a:dk1>
          <a:srgbClr val="660066"/>
        </a:dk1>
        <a:lt1>
          <a:srgbClr val="FFFFCC"/>
        </a:lt1>
        <a:dk2>
          <a:srgbClr val="CC0066"/>
        </a:dk2>
        <a:lt2>
          <a:srgbClr val="EAEAEA"/>
        </a:lt2>
        <a:accent1>
          <a:srgbClr val="FF9966"/>
        </a:accent1>
        <a:accent2>
          <a:srgbClr val="336600"/>
        </a:accent2>
        <a:accent3>
          <a:srgbClr val="E2AAB8"/>
        </a:accent3>
        <a:accent4>
          <a:srgbClr val="DADAAE"/>
        </a:accent4>
        <a:accent5>
          <a:srgbClr val="FFCAB8"/>
        </a:accent5>
        <a:accent6>
          <a:srgbClr val="2D5C00"/>
        </a:accent6>
        <a:hlink>
          <a:srgbClr val="999933"/>
        </a:hlink>
        <a:folHlink>
          <a:srgbClr val="FFCC66"/>
        </a:folHlink>
      </a:clrScheme>
      <a:clrMap bg1="dk2" tx1="lt1" bg2="dk1" tx2="lt2" accent1="accent1" accent2="accent2" accent3="accent3" accent4="accent4" accent5="accent5" accent6="accent6" hlink="hlink" folHlink="folHlink"/>
    </a:extraClrScheme>
    <a:extraClrScheme>
      <a:clrScheme name="Office Theme 6">
        <a:dk1>
          <a:srgbClr val="003300"/>
        </a:dk1>
        <a:lt1>
          <a:srgbClr val="FFFFCC"/>
        </a:lt1>
        <a:dk2>
          <a:srgbClr val="006633"/>
        </a:dk2>
        <a:lt2>
          <a:srgbClr val="CBCBCB"/>
        </a:lt2>
        <a:accent1>
          <a:srgbClr val="CC6600"/>
        </a:accent1>
        <a:accent2>
          <a:srgbClr val="669900"/>
        </a:accent2>
        <a:accent3>
          <a:srgbClr val="AAB8AD"/>
        </a:accent3>
        <a:accent4>
          <a:srgbClr val="DADAAE"/>
        </a:accent4>
        <a:accent5>
          <a:srgbClr val="E2B8AA"/>
        </a:accent5>
        <a:accent6>
          <a:srgbClr val="5C8A00"/>
        </a:accent6>
        <a:hlink>
          <a:srgbClr val="FF0033"/>
        </a:hlink>
        <a:folHlink>
          <a:srgbClr val="CC9900"/>
        </a:folHlink>
      </a:clrScheme>
      <a:clrMap bg1="dk2" tx1="lt1" bg2="dk1" tx2="lt2" accent1="accent1" accent2="accent2" accent3="accent3" accent4="accent4" accent5="accent5" accent6="accent6" hlink="hlink" folHlink="folHlink"/>
    </a:extraClrScheme>
    <a:extraClrScheme>
      <a:clrScheme name="Office Theme 7">
        <a:dk1>
          <a:srgbClr val="333300"/>
        </a:dk1>
        <a:lt1>
          <a:srgbClr val="FFFFCC"/>
        </a:lt1>
        <a:dk2>
          <a:srgbClr val="996633"/>
        </a:dk2>
        <a:lt2>
          <a:srgbClr val="CBCBCB"/>
        </a:lt2>
        <a:accent1>
          <a:srgbClr val="CC6600"/>
        </a:accent1>
        <a:accent2>
          <a:srgbClr val="669900"/>
        </a:accent2>
        <a:accent3>
          <a:srgbClr val="CAB8AD"/>
        </a:accent3>
        <a:accent4>
          <a:srgbClr val="DADAAE"/>
        </a:accent4>
        <a:accent5>
          <a:srgbClr val="E2B8AA"/>
        </a:accent5>
        <a:accent6>
          <a:srgbClr val="5C8A00"/>
        </a:accent6>
        <a:hlink>
          <a:srgbClr val="FF0033"/>
        </a:hlink>
        <a:folHlink>
          <a:srgbClr val="CC99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Presentation3</Template>
  <TotalTime>862</TotalTime>
  <Words>864</Words>
  <Application>Microsoft Office PowerPoint</Application>
  <PresentationFormat>On-screen Show (4:3)</PresentationFormat>
  <Paragraphs>93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TS001069075</vt:lpstr>
      <vt:lpstr>LOS RIOS COMMUNITY COLLEGE DISTRICT  Intercollegiate Athletics Programs  Proposal for Student Athlete  Priority Registration</vt:lpstr>
      <vt:lpstr>PROPOSAL for Student Athlete Priority Registration</vt:lpstr>
      <vt:lpstr>Student-Athlete CRITERIA for Priority Registration</vt:lpstr>
      <vt:lpstr>Student-Athlete CRITERIA for Priority Registration</vt:lpstr>
      <vt:lpstr>Student-Athlete CRITERIA for Priority Registration</vt:lpstr>
      <vt:lpstr>Demonstration of  Student-Athlete Need</vt:lpstr>
      <vt:lpstr>Other Obstacles…</vt:lpstr>
      <vt:lpstr>Obstacles</vt:lpstr>
      <vt:lpstr>Adverse Consequences of Current Registration Process</vt:lpstr>
      <vt:lpstr>Slide 10</vt:lpstr>
      <vt:lpstr>Slide 11</vt:lpstr>
      <vt:lpstr>Typical Items Addressed During Counseling Appointments</vt:lpstr>
    </vt:vector>
  </TitlesOfParts>
  <Company>LRCCD - EDC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FOLSOM LAKE COLLEGE Intercollegiate Athletics Program “</dc:title>
  <dc:creator>delgadla</dc:creator>
  <cp:lastModifiedBy>W0003358</cp:lastModifiedBy>
  <cp:revision>46</cp:revision>
  <dcterms:created xsi:type="dcterms:W3CDTF">2009-05-01T20:01:47Z</dcterms:created>
  <dcterms:modified xsi:type="dcterms:W3CDTF">2011-09-19T16:18:58Z</dcterms:modified>
</cp:coreProperties>
</file>