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0" r:id="rId5"/>
    <p:sldId id="271" r:id="rId6"/>
    <p:sldId id="272" r:id="rId7"/>
    <p:sldId id="261" r:id="rId8"/>
    <p:sldId id="277" r:id="rId9"/>
    <p:sldId id="262" r:id="rId10"/>
    <p:sldId id="263" r:id="rId11"/>
    <p:sldId id="264" r:id="rId12"/>
    <p:sldId id="278" r:id="rId13"/>
    <p:sldId id="265" r:id="rId14"/>
    <p:sldId id="274" r:id="rId15"/>
    <p:sldId id="266" r:id="rId16"/>
    <p:sldId id="267" r:id="rId17"/>
    <p:sldId id="268" r:id="rId18"/>
    <p:sldId id="269" r:id="rId19"/>
    <p:sldId id="279" r:id="rId20"/>
    <p:sldId id="270" r:id="rId21"/>
    <p:sldId id="273"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5" d="100"/>
          <a:sy n="85" d="100"/>
        </p:scale>
        <p:origin x="550"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5251DE-C2CD-4956-89E2-D98ADDB6E8E0}" type="doc">
      <dgm:prSet loTypeId="urn:microsoft.com/office/officeart/2005/8/layout/vProcess5" loCatId="process" qsTypeId="urn:microsoft.com/office/officeart/2005/8/quickstyle/simple4" qsCatId="simple" csTypeId="urn:microsoft.com/office/officeart/2005/8/colors/colorful2" csCatId="colorful"/>
      <dgm:spPr/>
      <dgm:t>
        <a:bodyPr/>
        <a:lstStyle/>
        <a:p>
          <a:endParaRPr lang="en-US"/>
        </a:p>
      </dgm:t>
    </dgm:pt>
    <dgm:pt modelId="{052828DF-CF76-4783-B111-8EF45F24F5B0}">
      <dgm:prSet/>
      <dgm:spPr/>
      <dgm:t>
        <a:bodyPr/>
        <a:lstStyle/>
        <a:p>
          <a:r>
            <a:rPr lang="en-US"/>
            <a:t>Beginning well before college</a:t>
          </a:r>
        </a:p>
      </dgm:t>
    </dgm:pt>
    <dgm:pt modelId="{407EEF20-D46E-4151-B5A4-E56911B2469F}" type="parTrans" cxnId="{67A92213-EE11-4EE4-85FD-70DA613EDA20}">
      <dgm:prSet/>
      <dgm:spPr/>
      <dgm:t>
        <a:bodyPr/>
        <a:lstStyle/>
        <a:p>
          <a:endParaRPr lang="en-US"/>
        </a:p>
      </dgm:t>
    </dgm:pt>
    <dgm:pt modelId="{115C5264-6A60-4E9B-B2BC-2BA7BFA71980}" type="sibTrans" cxnId="{67A92213-EE11-4EE4-85FD-70DA613EDA20}">
      <dgm:prSet/>
      <dgm:spPr/>
      <dgm:t>
        <a:bodyPr/>
        <a:lstStyle/>
        <a:p>
          <a:endParaRPr lang="en-US"/>
        </a:p>
      </dgm:t>
    </dgm:pt>
    <dgm:pt modelId="{1D5107B7-AE81-44A5-AAD8-9FC0DCB01696}">
      <dgm:prSet/>
      <dgm:spPr/>
      <dgm:t>
        <a:bodyPr/>
        <a:lstStyle/>
        <a:p>
          <a:r>
            <a:rPr lang="en-US"/>
            <a:t>Not only bottom-up, but top-down</a:t>
          </a:r>
        </a:p>
      </dgm:t>
    </dgm:pt>
    <dgm:pt modelId="{EC531583-D8E4-4A35-95F1-355333376747}" type="parTrans" cxnId="{3FA6C54C-6426-47F1-B247-4081D81EBAE1}">
      <dgm:prSet/>
      <dgm:spPr/>
      <dgm:t>
        <a:bodyPr/>
        <a:lstStyle/>
        <a:p>
          <a:endParaRPr lang="en-US"/>
        </a:p>
      </dgm:t>
    </dgm:pt>
    <dgm:pt modelId="{D9CE441F-9E8A-4CAD-86D5-B0A60B0E7448}" type="sibTrans" cxnId="{3FA6C54C-6426-47F1-B247-4081D81EBAE1}">
      <dgm:prSet/>
      <dgm:spPr/>
      <dgm:t>
        <a:bodyPr/>
        <a:lstStyle/>
        <a:p>
          <a:endParaRPr lang="en-US"/>
        </a:p>
      </dgm:t>
    </dgm:pt>
    <dgm:pt modelId="{43D610DB-33B0-4372-9DBE-1CF5D757517F}">
      <dgm:prSet/>
      <dgm:spPr/>
      <dgm:t>
        <a:bodyPr/>
        <a:lstStyle/>
        <a:p>
          <a:r>
            <a:rPr lang="en-US"/>
            <a:t>‘Selfie Age’, ‘Special Snowflake’ Generation</a:t>
          </a:r>
        </a:p>
      </dgm:t>
    </dgm:pt>
    <dgm:pt modelId="{B02EA11F-1162-4990-97E6-97AE4224F073}" type="parTrans" cxnId="{6D6281A5-20D9-4D43-847A-C34D2BE90CD3}">
      <dgm:prSet/>
      <dgm:spPr/>
      <dgm:t>
        <a:bodyPr/>
        <a:lstStyle/>
        <a:p>
          <a:endParaRPr lang="en-US"/>
        </a:p>
      </dgm:t>
    </dgm:pt>
    <dgm:pt modelId="{0B285B43-0210-42C5-8482-EE6CFA82A90F}" type="sibTrans" cxnId="{6D6281A5-20D9-4D43-847A-C34D2BE90CD3}">
      <dgm:prSet/>
      <dgm:spPr/>
      <dgm:t>
        <a:bodyPr/>
        <a:lstStyle/>
        <a:p>
          <a:endParaRPr lang="en-US"/>
        </a:p>
      </dgm:t>
    </dgm:pt>
    <dgm:pt modelId="{94672353-86B3-4E49-A81F-CF83AAD8A39F}">
      <dgm:prSet/>
      <dgm:spPr/>
      <dgm:t>
        <a:bodyPr/>
        <a:lstStyle/>
        <a:p>
          <a:r>
            <a:rPr lang="en-US"/>
            <a:t>Unbalance between what the student-athlete wants and what he/she needs</a:t>
          </a:r>
        </a:p>
      </dgm:t>
    </dgm:pt>
    <dgm:pt modelId="{3C2826E2-57ED-4130-831E-FB45B786F737}" type="parTrans" cxnId="{2BC910E5-D25C-4FD6-98D9-DC9353776E62}">
      <dgm:prSet/>
      <dgm:spPr/>
      <dgm:t>
        <a:bodyPr/>
        <a:lstStyle/>
        <a:p>
          <a:endParaRPr lang="en-US"/>
        </a:p>
      </dgm:t>
    </dgm:pt>
    <dgm:pt modelId="{38DEF42F-D0FC-4B4D-B6BC-C0329F36DFF4}" type="sibTrans" cxnId="{2BC910E5-D25C-4FD6-98D9-DC9353776E62}">
      <dgm:prSet/>
      <dgm:spPr/>
      <dgm:t>
        <a:bodyPr/>
        <a:lstStyle/>
        <a:p>
          <a:endParaRPr lang="en-US"/>
        </a:p>
      </dgm:t>
    </dgm:pt>
    <dgm:pt modelId="{6F28225D-18AB-409B-B572-82583FFFAD0D}">
      <dgm:prSet/>
      <dgm:spPr/>
      <dgm:t>
        <a:bodyPr/>
        <a:lstStyle/>
        <a:p>
          <a:r>
            <a:rPr lang="en-US"/>
            <a:t>A divide between learning and education</a:t>
          </a:r>
        </a:p>
      </dgm:t>
    </dgm:pt>
    <dgm:pt modelId="{6FECA0E8-C133-4AFF-9B68-F018764F1753}" type="parTrans" cxnId="{81B375A8-2F07-490D-86C0-DD6D57332519}">
      <dgm:prSet/>
      <dgm:spPr/>
      <dgm:t>
        <a:bodyPr/>
        <a:lstStyle/>
        <a:p>
          <a:endParaRPr lang="en-US"/>
        </a:p>
      </dgm:t>
    </dgm:pt>
    <dgm:pt modelId="{523B638D-C8E7-4993-B0C4-217D1F798DA2}" type="sibTrans" cxnId="{81B375A8-2F07-490D-86C0-DD6D57332519}">
      <dgm:prSet/>
      <dgm:spPr/>
      <dgm:t>
        <a:bodyPr/>
        <a:lstStyle/>
        <a:p>
          <a:endParaRPr lang="en-US"/>
        </a:p>
      </dgm:t>
    </dgm:pt>
    <dgm:pt modelId="{B242BDCC-017D-460C-9F60-FF0E139397EB}" type="pres">
      <dgm:prSet presAssocID="{495251DE-C2CD-4956-89E2-D98ADDB6E8E0}" presName="outerComposite" presStyleCnt="0">
        <dgm:presLayoutVars>
          <dgm:chMax val="5"/>
          <dgm:dir/>
          <dgm:resizeHandles val="exact"/>
        </dgm:presLayoutVars>
      </dgm:prSet>
      <dgm:spPr/>
    </dgm:pt>
    <dgm:pt modelId="{4F2BB7C2-B47E-4329-8942-F9C95C73D722}" type="pres">
      <dgm:prSet presAssocID="{495251DE-C2CD-4956-89E2-D98ADDB6E8E0}" presName="dummyMaxCanvas" presStyleCnt="0">
        <dgm:presLayoutVars/>
      </dgm:prSet>
      <dgm:spPr/>
    </dgm:pt>
    <dgm:pt modelId="{908F250F-9C10-431D-8F3D-41532BB6B100}" type="pres">
      <dgm:prSet presAssocID="{495251DE-C2CD-4956-89E2-D98ADDB6E8E0}" presName="FiveNodes_1" presStyleLbl="node1" presStyleIdx="0" presStyleCnt="5">
        <dgm:presLayoutVars>
          <dgm:bulletEnabled val="1"/>
        </dgm:presLayoutVars>
      </dgm:prSet>
      <dgm:spPr/>
    </dgm:pt>
    <dgm:pt modelId="{AC78A6AF-41A2-4AFC-895C-31A01DBA58E1}" type="pres">
      <dgm:prSet presAssocID="{495251DE-C2CD-4956-89E2-D98ADDB6E8E0}" presName="FiveNodes_2" presStyleLbl="node1" presStyleIdx="1" presStyleCnt="5">
        <dgm:presLayoutVars>
          <dgm:bulletEnabled val="1"/>
        </dgm:presLayoutVars>
      </dgm:prSet>
      <dgm:spPr/>
    </dgm:pt>
    <dgm:pt modelId="{1732ED6E-5B65-444C-AD88-EB2CE14314F1}" type="pres">
      <dgm:prSet presAssocID="{495251DE-C2CD-4956-89E2-D98ADDB6E8E0}" presName="FiveNodes_3" presStyleLbl="node1" presStyleIdx="2" presStyleCnt="5">
        <dgm:presLayoutVars>
          <dgm:bulletEnabled val="1"/>
        </dgm:presLayoutVars>
      </dgm:prSet>
      <dgm:spPr/>
    </dgm:pt>
    <dgm:pt modelId="{F5F1A1CA-2825-48C3-B8BC-32DAA1E2BC13}" type="pres">
      <dgm:prSet presAssocID="{495251DE-C2CD-4956-89E2-D98ADDB6E8E0}" presName="FiveNodes_4" presStyleLbl="node1" presStyleIdx="3" presStyleCnt="5">
        <dgm:presLayoutVars>
          <dgm:bulletEnabled val="1"/>
        </dgm:presLayoutVars>
      </dgm:prSet>
      <dgm:spPr/>
    </dgm:pt>
    <dgm:pt modelId="{7A78147D-8816-4F0C-9A19-BFB6764D2FD6}" type="pres">
      <dgm:prSet presAssocID="{495251DE-C2CD-4956-89E2-D98ADDB6E8E0}" presName="FiveNodes_5" presStyleLbl="node1" presStyleIdx="4" presStyleCnt="5">
        <dgm:presLayoutVars>
          <dgm:bulletEnabled val="1"/>
        </dgm:presLayoutVars>
      </dgm:prSet>
      <dgm:spPr/>
    </dgm:pt>
    <dgm:pt modelId="{13B23AF0-C679-4409-BCFC-D8BF8BB9555E}" type="pres">
      <dgm:prSet presAssocID="{495251DE-C2CD-4956-89E2-D98ADDB6E8E0}" presName="FiveConn_1-2" presStyleLbl="fgAccFollowNode1" presStyleIdx="0" presStyleCnt="4">
        <dgm:presLayoutVars>
          <dgm:bulletEnabled val="1"/>
        </dgm:presLayoutVars>
      </dgm:prSet>
      <dgm:spPr/>
    </dgm:pt>
    <dgm:pt modelId="{626C0166-5B45-4AB0-A480-C2EE8224F630}" type="pres">
      <dgm:prSet presAssocID="{495251DE-C2CD-4956-89E2-D98ADDB6E8E0}" presName="FiveConn_2-3" presStyleLbl="fgAccFollowNode1" presStyleIdx="1" presStyleCnt="4">
        <dgm:presLayoutVars>
          <dgm:bulletEnabled val="1"/>
        </dgm:presLayoutVars>
      </dgm:prSet>
      <dgm:spPr/>
    </dgm:pt>
    <dgm:pt modelId="{C4620E8E-2A5D-4231-AB96-140CEB8420A4}" type="pres">
      <dgm:prSet presAssocID="{495251DE-C2CD-4956-89E2-D98ADDB6E8E0}" presName="FiveConn_3-4" presStyleLbl="fgAccFollowNode1" presStyleIdx="2" presStyleCnt="4">
        <dgm:presLayoutVars>
          <dgm:bulletEnabled val="1"/>
        </dgm:presLayoutVars>
      </dgm:prSet>
      <dgm:spPr/>
    </dgm:pt>
    <dgm:pt modelId="{EB04E7C7-6A03-45FD-BB27-6418EF294A3E}" type="pres">
      <dgm:prSet presAssocID="{495251DE-C2CD-4956-89E2-D98ADDB6E8E0}" presName="FiveConn_4-5" presStyleLbl="fgAccFollowNode1" presStyleIdx="3" presStyleCnt="4">
        <dgm:presLayoutVars>
          <dgm:bulletEnabled val="1"/>
        </dgm:presLayoutVars>
      </dgm:prSet>
      <dgm:spPr/>
    </dgm:pt>
    <dgm:pt modelId="{8CA5F27A-710C-474B-8741-23172131F873}" type="pres">
      <dgm:prSet presAssocID="{495251DE-C2CD-4956-89E2-D98ADDB6E8E0}" presName="FiveNodes_1_text" presStyleLbl="node1" presStyleIdx="4" presStyleCnt="5">
        <dgm:presLayoutVars>
          <dgm:bulletEnabled val="1"/>
        </dgm:presLayoutVars>
      </dgm:prSet>
      <dgm:spPr/>
    </dgm:pt>
    <dgm:pt modelId="{63BD2667-A72F-4077-AA3F-075340A58209}" type="pres">
      <dgm:prSet presAssocID="{495251DE-C2CD-4956-89E2-D98ADDB6E8E0}" presName="FiveNodes_2_text" presStyleLbl="node1" presStyleIdx="4" presStyleCnt="5">
        <dgm:presLayoutVars>
          <dgm:bulletEnabled val="1"/>
        </dgm:presLayoutVars>
      </dgm:prSet>
      <dgm:spPr/>
    </dgm:pt>
    <dgm:pt modelId="{583C13E0-F832-4AD7-A8DD-4967F6891C6A}" type="pres">
      <dgm:prSet presAssocID="{495251DE-C2CD-4956-89E2-D98ADDB6E8E0}" presName="FiveNodes_3_text" presStyleLbl="node1" presStyleIdx="4" presStyleCnt="5">
        <dgm:presLayoutVars>
          <dgm:bulletEnabled val="1"/>
        </dgm:presLayoutVars>
      </dgm:prSet>
      <dgm:spPr/>
    </dgm:pt>
    <dgm:pt modelId="{98178562-FCCC-4F99-852B-74A305F68DB0}" type="pres">
      <dgm:prSet presAssocID="{495251DE-C2CD-4956-89E2-D98ADDB6E8E0}" presName="FiveNodes_4_text" presStyleLbl="node1" presStyleIdx="4" presStyleCnt="5">
        <dgm:presLayoutVars>
          <dgm:bulletEnabled val="1"/>
        </dgm:presLayoutVars>
      </dgm:prSet>
      <dgm:spPr/>
    </dgm:pt>
    <dgm:pt modelId="{30D660DE-7214-4933-B901-1688E22C34C4}" type="pres">
      <dgm:prSet presAssocID="{495251DE-C2CD-4956-89E2-D98ADDB6E8E0}" presName="FiveNodes_5_text" presStyleLbl="node1" presStyleIdx="4" presStyleCnt="5">
        <dgm:presLayoutVars>
          <dgm:bulletEnabled val="1"/>
        </dgm:presLayoutVars>
      </dgm:prSet>
      <dgm:spPr/>
    </dgm:pt>
  </dgm:ptLst>
  <dgm:cxnLst>
    <dgm:cxn modelId="{C9D0DE0D-F235-4E4C-B40B-20AD3ECD253B}" type="presOf" srcId="{D9CE441F-9E8A-4CAD-86D5-B0A60B0E7448}" destId="{626C0166-5B45-4AB0-A480-C2EE8224F630}" srcOrd="0" destOrd="0" presId="urn:microsoft.com/office/officeart/2005/8/layout/vProcess5"/>
    <dgm:cxn modelId="{67A92213-EE11-4EE4-85FD-70DA613EDA20}" srcId="{495251DE-C2CD-4956-89E2-D98ADDB6E8E0}" destId="{052828DF-CF76-4783-B111-8EF45F24F5B0}" srcOrd="0" destOrd="0" parTransId="{407EEF20-D46E-4151-B5A4-E56911B2469F}" sibTransId="{115C5264-6A60-4E9B-B2BC-2BA7BFA71980}"/>
    <dgm:cxn modelId="{20FD392D-5207-4E4E-AB1B-BEA21692ED8E}" type="presOf" srcId="{94672353-86B3-4E49-A81F-CF83AAD8A39F}" destId="{F5F1A1CA-2825-48C3-B8BC-32DAA1E2BC13}" srcOrd="0" destOrd="0" presId="urn:microsoft.com/office/officeart/2005/8/layout/vProcess5"/>
    <dgm:cxn modelId="{87817930-12A0-4E1F-BA0C-AC770BE0F39F}" type="presOf" srcId="{6F28225D-18AB-409B-B572-82583FFFAD0D}" destId="{7A78147D-8816-4F0C-9A19-BFB6764D2FD6}" srcOrd="0" destOrd="0" presId="urn:microsoft.com/office/officeart/2005/8/layout/vProcess5"/>
    <dgm:cxn modelId="{DF52D939-FF57-466E-84B9-C5A56FEE1C4E}" type="presOf" srcId="{0B285B43-0210-42C5-8482-EE6CFA82A90F}" destId="{C4620E8E-2A5D-4231-AB96-140CEB8420A4}" srcOrd="0" destOrd="0" presId="urn:microsoft.com/office/officeart/2005/8/layout/vProcess5"/>
    <dgm:cxn modelId="{BE6AA747-4F78-40C0-8874-6DE9126B8ABE}" type="presOf" srcId="{115C5264-6A60-4E9B-B2BC-2BA7BFA71980}" destId="{13B23AF0-C679-4409-BCFC-D8BF8BB9555E}" srcOrd="0" destOrd="0" presId="urn:microsoft.com/office/officeart/2005/8/layout/vProcess5"/>
    <dgm:cxn modelId="{3FA6C54C-6426-47F1-B247-4081D81EBAE1}" srcId="{495251DE-C2CD-4956-89E2-D98ADDB6E8E0}" destId="{1D5107B7-AE81-44A5-AAD8-9FC0DCB01696}" srcOrd="1" destOrd="0" parTransId="{EC531583-D8E4-4A35-95F1-355333376747}" sibTransId="{D9CE441F-9E8A-4CAD-86D5-B0A60B0E7448}"/>
    <dgm:cxn modelId="{1F60CF7E-92BD-4D34-8E88-83BD81FA4405}" type="presOf" srcId="{43D610DB-33B0-4372-9DBE-1CF5D757517F}" destId="{583C13E0-F832-4AD7-A8DD-4967F6891C6A}" srcOrd="1" destOrd="0" presId="urn:microsoft.com/office/officeart/2005/8/layout/vProcess5"/>
    <dgm:cxn modelId="{7B7C4B94-EA6E-49D0-BF46-38134481F10B}" type="presOf" srcId="{495251DE-C2CD-4956-89E2-D98ADDB6E8E0}" destId="{B242BDCC-017D-460C-9F60-FF0E139397EB}" srcOrd="0" destOrd="0" presId="urn:microsoft.com/office/officeart/2005/8/layout/vProcess5"/>
    <dgm:cxn modelId="{59117C98-96DE-4C37-8BF4-DD718CF5D655}" type="presOf" srcId="{6F28225D-18AB-409B-B572-82583FFFAD0D}" destId="{30D660DE-7214-4933-B901-1688E22C34C4}" srcOrd="1" destOrd="0" presId="urn:microsoft.com/office/officeart/2005/8/layout/vProcess5"/>
    <dgm:cxn modelId="{6D6281A5-20D9-4D43-847A-C34D2BE90CD3}" srcId="{495251DE-C2CD-4956-89E2-D98ADDB6E8E0}" destId="{43D610DB-33B0-4372-9DBE-1CF5D757517F}" srcOrd="2" destOrd="0" parTransId="{B02EA11F-1162-4990-97E6-97AE4224F073}" sibTransId="{0B285B43-0210-42C5-8482-EE6CFA82A90F}"/>
    <dgm:cxn modelId="{81B375A8-2F07-490D-86C0-DD6D57332519}" srcId="{495251DE-C2CD-4956-89E2-D98ADDB6E8E0}" destId="{6F28225D-18AB-409B-B572-82583FFFAD0D}" srcOrd="4" destOrd="0" parTransId="{6FECA0E8-C133-4AFF-9B68-F018764F1753}" sibTransId="{523B638D-C8E7-4993-B0C4-217D1F798DA2}"/>
    <dgm:cxn modelId="{428C8BB0-5138-4221-ACB1-B794B98EBBE0}" type="presOf" srcId="{1D5107B7-AE81-44A5-AAD8-9FC0DCB01696}" destId="{AC78A6AF-41A2-4AFC-895C-31A01DBA58E1}" srcOrd="0" destOrd="0" presId="urn:microsoft.com/office/officeart/2005/8/layout/vProcess5"/>
    <dgm:cxn modelId="{9AEE2EBB-8D87-42B8-B3AE-8637014D39F9}" type="presOf" srcId="{94672353-86B3-4E49-A81F-CF83AAD8A39F}" destId="{98178562-FCCC-4F99-852B-74A305F68DB0}" srcOrd="1" destOrd="0" presId="urn:microsoft.com/office/officeart/2005/8/layout/vProcess5"/>
    <dgm:cxn modelId="{674A5DC2-6657-4E8A-A5B9-463E356A85B9}" type="presOf" srcId="{052828DF-CF76-4783-B111-8EF45F24F5B0}" destId="{908F250F-9C10-431D-8F3D-41532BB6B100}" srcOrd="0" destOrd="0" presId="urn:microsoft.com/office/officeart/2005/8/layout/vProcess5"/>
    <dgm:cxn modelId="{E2924FDB-FE41-445F-BCEE-5E3F16146184}" type="presOf" srcId="{052828DF-CF76-4783-B111-8EF45F24F5B0}" destId="{8CA5F27A-710C-474B-8741-23172131F873}" srcOrd="1" destOrd="0" presId="urn:microsoft.com/office/officeart/2005/8/layout/vProcess5"/>
    <dgm:cxn modelId="{2BC910E5-D25C-4FD6-98D9-DC9353776E62}" srcId="{495251DE-C2CD-4956-89E2-D98ADDB6E8E0}" destId="{94672353-86B3-4E49-A81F-CF83AAD8A39F}" srcOrd="3" destOrd="0" parTransId="{3C2826E2-57ED-4130-831E-FB45B786F737}" sibTransId="{38DEF42F-D0FC-4B4D-B6BC-C0329F36DFF4}"/>
    <dgm:cxn modelId="{745C73E7-FAEB-44C7-9ABA-95640C84E79C}" type="presOf" srcId="{43D610DB-33B0-4372-9DBE-1CF5D757517F}" destId="{1732ED6E-5B65-444C-AD88-EB2CE14314F1}" srcOrd="0" destOrd="0" presId="urn:microsoft.com/office/officeart/2005/8/layout/vProcess5"/>
    <dgm:cxn modelId="{0AC88AF0-1B01-4907-888A-51A885FF6F32}" type="presOf" srcId="{1D5107B7-AE81-44A5-AAD8-9FC0DCB01696}" destId="{63BD2667-A72F-4077-AA3F-075340A58209}" srcOrd="1" destOrd="0" presId="urn:microsoft.com/office/officeart/2005/8/layout/vProcess5"/>
    <dgm:cxn modelId="{32F7F5F5-3FD0-47D3-87BF-8C68EE893143}" type="presOf" srcId="{38DEF42F-D0FC-4B4D-B6BC-C0329F36DFF4}" destId="{EB04E7C7-6A03-45FD-BB27-6418EF294A3E}" srcOrd="0" destOrd="0" presId="urn:microsoft.com/office/officeart/2005/8/layout/vProcess5"/>
    <dgm:cxn modelId="{F5B6DB8A-BB7A-45B7-8E6F-78057EFD9BCD}" type="presParOf" srcId="{B242BDCC-017D-460C-9F60-FF0E139397EB}" destId="{4F2BB7C2-B47E-4329-8942-F9C95C73D722}" srcOrd="0" destOrd="0" presId="urn:microsoft.com/office/officeart/2005/8/layout/vProcess5"/>
    <dgm:cxn modelId="{32111AB0-E7FB-427B-952F-D973AB089F1C}" type="presParOf" srcId="{B242BDCC-017D-460C-9F60-FF0E139397EB}" destId="{908F250F-9C10-431D-8F3D-41532BB6B100}" srcOrd="1" destOrd="0" presId="urn:microsoft.com/office/officeart/2005/8/layout/vProcess5"/>
    <dgm:cxn modelId="{B82D4B6E-F3BE-4D29-8824-02DB5B125369}" type="presParOf" srcId="{B242BDCC-017D-460C-9F60-FF0E139397EB}" destId="{AC78A6AF-41A2-4AFC-895C-31A01DBA58E1}" srcOrd="2" destOrd="0" presId="urn:microsoft.com/office/officeart/2005/8/layout/vProcess5"/>
    <dgm:cxn modelId="{1CC347FB-31D6-4DBB-8E1B-FFA3A6C54283}" type="presParOf" srcId="{B242BDCC-017D-460C-9F60-FF0E139397EB}" destId="{1732ED6E-5B65-444C-AD88-EB2CE14314F1}" srcOrd="3" destOrd="0" presId="urn:microsoft.com/office/officeart/2005/8/layout/vProcess5"/>
    <dgm:cxn modelId="{FC501533-5E09-4E2C-8126-2A4F0C46E495}" type="presParOf" srcId="{B242BDCC-017D-460C-9F60-FF0E139397EB}" destId="{F5F1A1CA-2825-48C3-B8BC-32DAA1E2BC13}" srcOrd="4" destOrd="0" presId="urn:microsoft.com/office/officeart/2005/8/layout/vProcess5"/>
    <dgm:cxn modelId="{0BFD8DF9-6CF1-4D0B-8C35-652E233139FB}" type="presParOf" srcId="{B242BDCC-017D-460C-9F60-FF0E139397EB}" destId="{7A78147D-8816-4F0C-9A19-BFB6764D2FD6}" srcOrd="5" destOrd="0" presId="urn:microsoft.com/office/officeart/2005/8/layout/vProcess5"/>
    <dgm:cxn modelId="{DED8104C-0FDC-4493-8F37-F9C1674F2529}" type="presParOf" srcId="{B242BDCC-017D-460C-9F60-FF0E139397EB}" destId="{13B23AF0-C679-4409-BCFC-D8BF8BB9555E}" srcOrd="6" destOrd="0" presId="urn:microsoft.com/office/officeart/2005/8/layout/vProcess5"/>
    <dgm:cxn modelId="{31835CBE-2F00-4EA4-ABA0-7DFDFD6C0EBD}" type="presParOf" srcId="{B242BDCC-017D-460C-9F60-FF0E139397EB}" destId="{626C0166-5B45-4AB0-A480-C2EE8224F630}" srcOrd="7" destOrd="0" presId="urn:microsoft.com/office/officeart/2005/8/layout/vProcess5"/>
    <dgm:cxn modelId="{4DEEEB32-2680-4BA5-8481-E199D9CA6E47}" type="presParOf" srcId="{B242BDCC-017D-460C-9F60-FF0E139397EB}" destId="{C4620E8E-2A5D-4231-AB96-140CEB8420A4}" srcOrd="8" destOrd="0" presId="urn:microsoft.com/office/officeart/2005/8/layout/vProcess5"/>
    <dgm:cxn modelId="{F50F13BF-712B-4918-8FB3-F879D61E8015}" type="presParOf" srcId="{B242BDCC-017D-460C-9F60-FF0E139397EB}" destId="{EB04E7C7-6A03-45FD-BB27-6418EF294A3E}" srcOrd="9" destOrd="0" presId="urn:microsoft.com/office/officeart/2005/8/layout/vProcess5"/>
    <dgm:cxn modelId="{FD952AFD-D5C9-4D8D-BB73-2710B7F3DE96}" type="presParOf" srcId="{B242BDCC-017D-460C-9F60-FF0E139397EB}" destId="{8CA5F27A-710C-474B-8741-23172131F873}" srcOrd="10" destOrd="0" presId="urn:microsoft.com/office/officeart/2005/8/layout/vProcess5"/>
    <dgm:cxn modelId="{024A4824-41EB-44E3-80A1-80A644AE1F56}" type="presParOf" srcId="{B242BDCC-017D-460C-9F60-FF0E139397EB}" destId="{63BD2667-A72F-4077-AA3F-075340A58209}" srcOrd="11" destOrd="0" presId="urn:microsoft.com/office/officeart/2005/8/layout/vProcess5"/>
    <dgm:cxn modelId="{3F3609CB-4FAE-41E6-BE6E-F269CBA15C49}" type="presParOf" srcId="{B242BDCC-017D-460C-9F60-FF0E139397EB}" destId="{583C13E0-F832-4AD7-A8DD-4967F6891C6A}" srcOrd="12" destOrd="0" presId="urn:microsoft.com/office/officeart/2005/8/layout/vProcess5"/>
    <dgm:cxn modelId="{CFF71AB9-F5EE-4865-BF3E-EBD73EC20165}" type="presParOf" srcId="{B242BDCC-017D-460C-9F60-FF0E139397EB}" destId="{98178562-FCCC-4F99-852B-74A305F68DB0}" srcOrd="13" destOrd="0" presId="urn:microsoft.com/office/officeart/2005/8/layout/vProcess5"/>
    <dgm:cxn modelId="{4E3C983C-4503-4EB1-B841-7660AF25AFE5}" type="presParOf" srcId="{B242BDCC-017D-460C-9F60-FF0E139397EB}" destId="{30D660DE-7214-4933-B901-1688E22C34C4}"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14416FD-59CC-4847-B8D8-A59BCAD23033}"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5FCE946E-C7C9-4B62-9DCE-34E811B198DA}">
      <dgm:prSet/>
      <dgm:spPr/>
      <dgm:t>
        <a:bodyPr/>
        <a:lstStyle/>
        <a:p>
          <a:r>
            <a:rPr lang="en-US"/>
            <a:t>What is experienced in college matters more to their future than happiness of </a:t>
          </a:r>
          <a:r>
            <a:rPr lang="en-US" u="sng"/>
            <a:t>earning</a:t>
          </a:r>
          <a:r>
            <a:rPr lang="en-US"/>
            <a:t> a specific grade ever could.</a:t>
          </a:r>
        </a:p>
      </dgm:t>
    </dgm:pt>
    <dgm:pt modelId="{191C2932-2D6D-4577-979D-0F49F40A9CB4}" type="parTrans" cxnId="{0BC872F7-03EC-4382-B2BE-B5CBDF29E52E}">
      <dgm:prSet/>
      <dgm:spPr/>
      <dgm:t>
        <a:bodyPr/>
        <a:lstStyle/>
        <a:p>
          <a:endParaRPr lang="en-US"/>
        </a:p>
      </dgm:t>
    </dgm:pt>
    <dgm:pt modelId="{D0436E91-DE29-4028-8CBE-1C8A21E67440}" type="sibTrans" cxnId="{0BC872F7-03EC-4382-B2BE-B5CBDF29E52E}">
      <dgm:prSet/>
      <dgm:spPr/>
      <dgm:t>
        <a:bodyPr/>
        <a:lstStyle/>
        <a:p>
          <a:endParaRPr lang="en-US"/>
        </a:p>
      </dgm:t>
    </dgm:pt>
    <dgm:pt modelId="{51059C61-F003-4B96-AD8B-BCE91EF1300D}">
      <dgm:prSet/>
      <dgm:spPr/>
      <dgm:t>
        <a:bodyPr/>
        <a:lstStyle/>
        <a:p>
          <a:r>
            <a:rPr lang="en-US"/>
            <a:t>Media Consumption</a:t>
          </a:r>
        </a:p>
      </dgm:t>
    </dgm:pt>
    <dgm:pt modelId="{62F5DEAB-91BB-48D8-9D60-85981513F0FF}" type="parTrans" cxnId="{F3D101E3-AB3F-49AA-93AC-BDC9F7A27C51}">
      <dgm:prSet/>
      <dgm:spPr/>
      <dgm:t>
        <a:bodyPr/>
        <a:lstStyle/>
        <a:p>
          <a:endParaRPr lang="en-US"/>
        </a:p>
      </dgm:t>
    </dgm:pt>
    <dgm:pt modelId="{6ED45877-9EB0-4F10-ACD6-6E3781D306E9}" type="sibTrans" cxnId="{F3D101E3-AB3F-49AA-93AC-BDC9F7A27C51}">
      <dgm:prSet/>
      <dgm:spPr/>
      <dgm:t>
        <a:bodyPr/>
        <a:lstStyle/>
        <a:p>
          <a:endParaRPr lang="en-US"/>
        </a:p>
      </dgm:t>
    </dgm:pt>
    <dgm:pt modelId="{80407A0D-7783-4512-B93F-47D34F35BA0E}">
      <dgm:prSet/>
      <dgm:spPr/>
      <dgm:t>
        <a:bodyPr/>
        <a:lstStyle/>
        <a:p>
          <a:r>
            <a:rPr lang="en-US"/>
            <a:t>Active Shooter – During practice or event</a:t>
          </a:r>
        </a:p>
      </dgm:t>
    </dgm:pt>
    <dgm:pt modelId="{D91FB567-8874-487F-93BC-D5B860BF1E10}" type="parTrans" cxnId="{E6528696-6B97-4AD8-9C12-6C4DE465ABC7}">
      <dgm:prSet/>
      <dgm:spPr/>
      <dgm:t>
        <a:bodyPr/>
        <a:lstStyle/>
        <a:p>
          <a:endParaRPr lang="en-US"/>
        </a:p>
      </dgm:t>
    </dgm:pt>
    <dgm:pt modelId="{D2BF267E-950E-469C-9AB7-85AD8661848B}" type="sibTrans" cxnId="{E6528696-6B97-4AD8-9C12-6C4DE465ABC7}">
      <dgm:prSet/>
      <dgm:spPr/>
      <dgm:t>
        <a:bodyPr/>
        <a:lstStyle/>
        <a:p>
          <a:endParaRPr lang="en-US"/>
        </a:p>
      </dgm:t>
    </dgm:pt>
    <dgm:pt modelId="{EA7F4D14-92B0-45BA-AD04-54D3B0444369}">
      <dgm:prSet/>
      <dgm:spPr/>
      <dgm:t>
        <a:bodyPr/>
        <a:lstStyle/>
        <a:p>
          <a:r>
            <a:rPr lang="en-US" dirty="0"/>
            <a:t>All Thumbs – Manual dexterity</a:t>
          </a:r>
        </a:p>
      </dgm:t>
    </dgm:pt>
    <dgm:pt modelId="{1644AFA0-7AF5-4A52-BC53-CB4BF6E806BD}" type="parTrans" cxnId="{97AB5F9D-3A91-47A4-BACC-B71467ADD05B}">
      <dgm:prSet/>
      <dgm:spPr/>
      <dgm:t>
        <a:bodyPr/>
        <a:lstStyle/>
        <a:p>
          <a:endParaRPr lang="en-US"/>
        </a:p>
      </dgm:t>
    </dgm:pt>
    <dgm:pt modelId="{904728A3-1519-4A1B-9594-15B41F5CB395}" type="sibTrans" cxnId="{97AB5F9D-3A91-47A4-BACC-B71467ADD05B}">
      <dgm:prSet/>
      <dgm:spPr/>
      <dgm:t>
        <a:bodyPr/>
        <a:lstStyle/>
        <a:p>
          <a:endParaRPr lang="en-US"/>
        </a:p>
      </dgm:t>
    </dgm:pt>
    <dgm:pt modelId="{29336B3E-D24D-4408-8E22-8F56DF1981AC}" type="pres">
      <dgm:prSet presAssocID="{714416FD-59CC-4847-B8D8-A59BCAD23033}" presName="linear" presStyleCnt="0">
        <dgm:presLayoutVars>
          <dgm:animLvl val="lvl"/>
          <dgm:resizeHandles val="exact"/>
        </dgm:presLayoutVars>
      </dgm:prSet>
      <dgm:spPr/>
    </dgm:pt>
    <dgm:pt modelId="{F37789E1-C00F-4462-89C0-BDE1AE292398}" type="pres">
      <dgm:prSet presAssocID="{5FCE946E-C7C9-4B62-9DCE-34E811B198DA}" presName="parentText" presStyleLbl="node1" presStyleIdx="0" presStyleCnt="4">
        <dgm:presLayoutVars>
          <dgm:chMax val="0"/>
          <dgm:bulletEnabled val="1"/>
        </dgm:presLayoutVars>
      </dgm:prSet>
      <dgm:spPr/>
    </dgm:pt>
    <dgm:pt modelId="{6EECF40C-AA8B-4FB4-90BF-B22FE891B51B}" type="pres">
      <dgm:prSet presAssocID="{D0436E91-DE29-4028-8CBE-1C8A21E67440}" presName="spacer" presStyleCnt="0"/>
      <dgm:spPr/>
    </dgm:pt>
    <dgm:pt modelId="{19E20E80-CECE-431D-85E3-4B236216A625}" type="pres">
      <dgm:prSet presAssocID="{51059C61-F003-4B96-AD8B-BCE91EF1300D}" presName="parentText" presStyleLbl="node1" presStyleIdx="1" presStyleCnt="4">
        <dgm:presLayoutVars>
          <dgm:chMax val="0"/>
          <dgm:bulletEnabled val="1"/>
        </dgm:presLayoutVars>
      </dgm:prSet>
      <dgm:spPr/>
    </dgm:pt>
    <dgm:pt modelId="{B7672A71-3429-4B55-BE9D-1113D0A75F89}" type="pres">
      <dgm:prSet presAssocID="{6ED45877-9EB0-4F10-ACD6-6E3781D306E9}" presName="spacer" presStyleCnt="0"/>
      <dgm:spPr/>
    </dgm:pt>
    <dgm:pt modelId="{47980B2C-4CDC-4646-B176-C25218C42507}" type="pres">
      <dgm:prSet presAssocID="{80407A0D-7783-4512-B93F-47D34F35BA0E}" presName="parentText" presStyleLbl="node1" presStyleIdx="2" presStyleCnt="4">
        <dgm:presLayoutVars>
          <dgm:chMax val="0"/>
          <dgm:bulletEnabled val="1"/>
        </dgm:presLayoutVars>
      </dgm:prSet>
      <dgm:spPr/>
    </dgm:pt>
    <dgm:pt modelId="{F94D3A3C-0E6A-4B9C-B3B7-02F58C1941A9}" type="pres">
      <dgm:prSet presAssocID="{D2BF267E-950E-469C-9AB7-85AD8661848B}" presName="spacer" presStyleCnt="0"/>
      <dgm:spPr/>
    </dgm:pt>
    <dgm:pt modelId="{01C314D2-E0DA-4C2D-ADD3-C670055C7E8F}" type="pres">
      <dgm:prSet presAssocID="{EA7F4D14-92B0-45BA-AD04-54D3B0444369}" presName="parentText" presStyleLbl="node1" presStyleIdx="3" presStyleCnt="4" custLinFactNeighborY="-44550">
        <dgm:presLayoutVars>
          <dgm:chMax val="0"/>
          <dgm:bulletEnabled val="1"/>
        </dgm:presLayoutVars>
      </dgm:prSet>
      <dgm:spPr/>
    </dgm:pt>
  </dgm:ptLst>
  <dgm:cxnLst>
    <dgm:cxn modelId="{1F557907-DBE0-420E-9F16-B76C02451560}" type="presOf" srcId="{5FCE946E-C7C9-4B62-9DCE-34E811B198DA}" destId="{F37789E1-C00F-4462-89C0-BDE1AE292398}" srcOrd="0" destOrd="0" presId="urn:microsoft.com/office/officeart/2005/8/layout/vList2"/>
    <dgm:cxn modelId="{67C39A4A-AC1A-4F79-91BE-05E61D4560CE}" type="presOf" srcId="{EA7F4D14-92B0-45BA-AD04-54D3B0444369}" destId="{01C314D2-E0DA-4C2D-ADD3-C670055C7E8F}" srcOrd="0" destOrd="0" presId="urn:microsoft.com/office/officeart/2005/8/layout/vList2"/>
    <dgm:cxn modelId="{E6528696-6B97-4AD8-9C12-6C4DE465ABC7}" srcId="{714416FD-59CC-4847-B8D8-A59BCAD23033}" destId="{80407A0D-7783-4512-B93F-47D34F35BA0E}" srcOrd="2" destOrd="0" parTransId="{D91FB567-8874-487F-93BC-D5B860BF1E10}" sibTransId="{D2BF267E-950E-469C-9AB7-85AD8661848B}"/>
    <dgm:cxn modelId="{08893398-AD21-4B33-AAF2-8CE24E6B056C}" type="presOf" srcId="{714416FD-59CC-4847-B8D8-A59BCAD23033}" destId="{29336B3E-D24D-4408-8E22-8F56DF1981AC}" srcOrd="0" destOrd="0" presId="urn:microsoft.com/office/officeart/2005/8/layout/vList2"/>
    <dgm:cxn modelId="{97AB5F9D-3A91-47A4-BACC-B71467ADD05B}" srcId="{714416FD-59CC-4847-B8D8-A59BCAD23033}" destId="{EA7F4D14-92B0-45BA-AD04-54D3B0444369}" srcOrd="3" destOrd="0" parTransId="{1644AFA0-7AF5-4A52-BC53-CB4BF6E806BD}" sibTransId="{904728A3-1519-4A1B-9594-15B41F5CB395}"/>
    <dgm:cxn modelId="{F6999AA6-0677-415B-A2ED-844FD09F2EA4}" type="presOf" srcId="{51059C61-F003-4B96-AD8B-BCE91EF1300D}" destId="{19E20E80-CECE-431D-85E3-4B236216A625}" srcOrd="0" destOrd="0" presId="urn:microsoft.com/office/officeart/2005/8/layout/vList2"/>
    <dgm:cxn modelId="{0C9C89D8-E943-4C9B-891B-874D965E1DB6}" type="presOf" srcId="{80407A0D-7783-4512-B93F-47D34F35BA0E}" destId="{47980B2C-4CDC-4646-B176-C25218C42507}" srcOrd="0" destOrd="0" presId="urn:microsoft.com/office/officeart/2005/8/layout/vList2"/>
    <dgm:cxn modelId="{F3D101E3-AB3F-49AA-93AC-BDC9F7A27C51}" srcId="{714416FD-59CC-4847-B8D8-A59BCAD23033}" destId="{51059C61-F003-4B96-AD8B-BCE91EF1300D}" srcOrd="1" destOrd="0" parTransId="{62F5DEAB-91BB-48D8-9D60-85981513F0FF}" sibTransId="{6ED45877-9EB0-4F10-ACD6-6E3781D306E9}"/>
    <dgm:cxn modelId="{0BC872F7-03EC-4382-B2BE-B5CBDF29E52E}" srcId="{714416FD-59CC-4847-B8D8-A59BCAD23033}" destId="{5FCE946E-C7C9-4B62-9DCE-34E811B198DA}" srcOrd="0" destOrd="0" parTransId="{191C2932-2D6D-4577-979D-0F49F40A9CB4}" sibTransId="{D0436E91-DE29-4028-8CBE-1C8A21E67440}"/>
    <dgm:cxn modelId="{66F7A366-BE96-496C-A750-A85C18D34661}" type="presParOf" srcId="{29336B3E-D24D-4408-8E22-8F56DF1981AC}" destId="{F37789E1-C00F-4462-89C0-BDE1AE292398}" srcOrd="0" destOrd="0" presId="urn:microsoft.com/office/officeart/2005/8/layout/vList2"/>
    <dgm:cxn modelId="{C06263DF-B348-4CE5-8573-9118D429B1AB}" type="presParOf" srcId="{29336B3E-D24D-4408-8E22-8F56DF1981AC}" destId="{6EECF40C-AA8B-4FB4-90BF-B22FE891B51B}" srcOrd="1" destOrd="0" presId="urn:microsoft.com/office/officeart/2005/8/layout/vList2"/>
    <dgm:cxn modelId="{E0FA7D38-2A2B-4DC2-AF4E-5B3907C3999F}" type="presParOf" srcId="{29336B3E-D24D-4408-8E22-8F56DF1981AC}" destId="{19E20E80-CECE-431D-85E3-4B236216A625}" srcOrd="2" destOrd="0" presId="urn:microsoft.com/office/officeart/2005/8/layout/vList2"/>
    <dgm:cxn modelId="{4D4507A2-47E5-445F-8374-82A0931DABF4}" type="presParOf" srcId="{29336B3E-D24D-4408-8E22-8F56DF1981AC}" destId="{B7672A71-3429-4B55-BE9D-1113D0A75F89}" srcOrd="3" destOrd="0" presId="urn:microsoft.com/office/officeart/2005/8/layout/vList2"/>
    <dgm:cxn modelId="{3B64EA68-6D53-469E-A08D-666EC0C26E1B}" type="presParOf" srcId="{29336B3E-D24D-4408-8E22-8F56DF1981AC}" destId="{47980B2C-4CDC-4646-B176-C25218C42507}" srcOrd="4" destOrd="0" presId="urn:microsoft.com/office/officeart/2005/8/layout/vList2"/>
    <dgm:cxn modelId="{AEA7B0FB-1B1C-4371-A983-D53B6E30D9DE}" type="presParOf" srcId="{29336B3E-D24D-4408-8E22-8F56DF1981AC}" destId="{F94D3A3C-0E6A-4B9C-B3B7-02F58C1941A9}" srcOrd="5" destOrd="0" presId="urn:microsoft.com/office/officeart/2005/8/layout/vList2"/>
    <dgm:cxn modelId="{57EA99F3-7F8C-458B-9D3E-EF3AB12EFB19}" type="presParOf" srcId="{29336B3E-D24D-4408-8E22-8F56DF1981AC}" destId="{01C314D2-E0DA-4C2D-ADD3-C670055C7E8F}"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97F9253-3B1D-4269-9570-6B9178E0B6B5}" type="doc">
      <dgm:prSet loTypeId="urn:microsoft.com/office/officeart/2005/8/layout/hierarchy1" loCatId="hierarchy" qsTypeId="urn:microsoft.com/office/officeart/2005/8/quickstyle/simple4" qsCatId="simple" csTypeId="urn:microsoft.com/office/officeart/2005/8/colors/accent1_2" csCatId="accent1"/>
      <dgm:spPr/>
      <dgm:t>
        <a:bodyPr/>
        <a:lstStyle/>
        <a:p>
          <a:endParaRPr lang="en-US"/>
        </a:p>
      </dgm:t>
    </dgm:pt>
    <dgm:pt modelId="{0B027498-DB36-45D0-9BE8-7FBDF0207B2D}">
      <dgm:prSet/>
      <dgm:spPr/>
      <dgm:t>
        <a:bodyPr/>
        <a:lstStyle/>
        <a:p>
          <a:r>
            <a:rPr lang="en-US"/>
            <a:t>Resources listed on Reference Page</a:t>
          </a:r>
        </a:p>
      </dgm:t>
    </dgm:pt>
    <dgm:pt modelId="{A734B822-E0EF-40BB-BFCC-FD4AE1F21F17}" type="parTrans" cxnId="{411D01E1-A904-45AF-8595-D37360AE9089}">
      <dgm:prSet/>
      <dgm:spPr/>
      <dgm:t>
        <a:bodyPr/>
        <a:lstStyle/>
        <a:p>
          <a:endParaRPr lang="en-US"/>
        </a:p>
      </dgm:t>
    </dgm:pt>
    <dgm:pt modelId="{ED6B0E8B-2EC3-45B2-A4AB-F775F22D44A5}" type="sibTrans" cxnId="{411D01E1-A904-45AF-8595-D37360AE9089}">
      <dgm:prSet/>
      <dgm:spPr/>
      <dgm:t>
        <a:bodyPr/>
        <a:lstStyle/>
        <a:p>
          <a:endParaRPr lang="en-US"/>
        </a:p>
      </dgm:t>
    </dgm:pt>
    <dgm:pt modelId="{69CCBF90-32FC-415D-A8EF-0B35BEAB15E9}">
      <dgm:prSet/>
      <dgm:spPr/>
      <dgm:t>
        <a:bodyPr/>
        <a:lstStyle/>
        <a:p>
          <a:r>
            <a:rPr lang="en-US"/>
            <a:t>Presenters' personal research from university/college, 2 yr. college, and high school environments</a:t>
          </a:r>
        </a:p>
      </dgm:t>
    </dgm:pt>
    <dgm:pt modelId="{F944B4BA-88E7-4BC0-97F5-018F07827526}" type="parTrans" cxnId="{D6462361-1BC8-41A8-8AAE-ACEF220FF93D}">
      <dgm:prSet/>
      <dgm:spPr/>
      <dgm:t>
        <a:bodyPr/>
        <a:lstStyle/>
        <a:p>
          <a:endParaRPr lang="en-US"/>
        </a:p>
      </dgm:t>
    </dgm:pt>
    <dgm:pt modelId="{D8682AF8-CF4D-4502-834C-BFEFAA5B3B30}" type="sibTrans" cxnId="{D6462361-1BC8-41A8-8AAE-ACEF220FF93D}">
      <dgm:prSet/>
      <dgm:spPr/>
      <dgm:t>
        <a:bodyPr/>
        <a:lstStyle/>
        <a:p>
          <a:endParaRPr lang="en-US"/>
        </a:p>
      </dgm:t>
    </dgm:pt>
    <dgm:pt modelId="{BB2A6AB6-A538-46F6-87C6-5A488568B9F4}">
      <dgm:prSet/>
      <dgm:spPr/>
      <dgm:t>
        <a:bodyPr/>
        <a:lstStyle/>
        <a:p>
          <a:r>
            <a:rPr lang="en-US"/>
            <a:t>Athletics Administration, Coaching Experiences, Class/Courseroom Interactions and Observations</a:t>
          </a:r>
        </a:p>
      </dgm:t>
    </dgm:pt>
    <dgm:pt modelId="{2C826D28-095A-4ACA-AB70-2E367D6A7D7B}" type="parTrans" cxnId="{65475637-0A97-4920-8388-0319D5CF864A}">
      <dgm:prSet/>
      <dgm:spPr/>
      <dgm:t>
        <a:bodyPr/>
        <a:lstStyle/>
        <a:p>
          <a:endParaRPr lang="en-US"/>
        </a:p>
      </dgm:t>
    </dgm:pt>
    <dgm:pt modelId="{0F5CF5F3-A48A-4D95-8E1F-23A36CFF44AB}" type="sibTrans" cxnId="{65475637-0A97-4920-8388-0319D5CF864A}">
      <dgm:prSet/>
      <dgm:spPr/>
      <dgm:t>
        <a:bodyPr/>
        <a:lstStyle/>
        <a:p>
          <a:endParaRPr lang="en-US"/>
        </a:p>
      </dgm:t>
    </dgm:pt>
    <dgm:pt modelId="{E22C9911-AA60-4929-93B5-0466E93F2EA4}" type="pres">
      <dgm:prSet presAssocID="{897F9253-3B1D-4269-9570-6B9178E0B6B5}" presName="hierChild1" presStyleCnt="0">
        <dgm:presLayoutVars>
          <dgm:chPref val="1"/>
          <dgm:dir/>
          <dgm:animOne val="branch"/>
          <dgm:animLvl val="lvl"/>
          <dgm:resizeHandles/>
        </dgm:presLayoutVars>
      </dgm:prSet>
      <dgm:spPr/>
    </dgm:pt>
    <dgm:pt modelId="{C39314AC-8A37-43FB-8F26-1BCC66E78A16}" type="pres">
      <dgm:prSet presAssocID="{0B027498-DB36-45D0-9BE8-7FBDF0207B2D}" presName="hierRoot1" presStyleCnt="0"/>
      <dgm:spPr/>
    </dgm:pt>
    <dgm:pt modelId="{436E95CF-D021-4E9A-BC42-008EDB3B496A}" type="pres">
      <dgm:prSet presAssocID="{0B027498-DB36-45D0-9BE8-7FBDF0207B2D}" presName="composite" presStyleCnt="0"/>
      <dgm:spPr/>
    </dgm:pt>
    <dgm:pt modelId="{C57CF014-EAF6-409A-AC91-5FB5120C6CD2}" type="pres">
      <dgm:prSet presAssocID="{0B027498-DB36-45D0-9BE8-7FBDF0207B2D}" presName="background" presStyleLbl="node0" presStyleIdx="0" presStyleCnt="3"/>
      <dgm:spPr/>
    </dgm:pt>
    <dgm:pt modelId="{CC79C631-C26D-40AC-AE90-7F3433AFC576}" type="pres">
      <dgm:prSet presAssocID="{0B027498-DB36-45D0-9BE8-7FBDF0207B2D}" presName="text" presStyleLbl="fgAcc0" presStyleIdx="0" presStyleCnt="3">
        <dgm:presLayoutVars>
          <dgm:chPref val="3"/>
        </dgm:presLayoutVars>
      </dgm:prSet>
      <dgm:spPr/>
    </dgm:pt>
    <dgm:pt modelId="{69CB25E5-B24B-4D5F-9CF6-4A8F605A3435}" type="pres">
      <dgm:prSet presAssocID="{0B027498-DB36-45D0-9BE8-7FBDF0207B2D}" presName="hierChild2" presStyleCnt="0"/>
      <dgm:spPr/>
    </dgm:pt>
    <dgm:pt modelId="{C5A180C5-EB93-462A-B9FE-D5F750DE6728}" type="pres">
      <dgm:prSet presAssocID="{69CCBF90-32FC-415D-A8EF-0B35BEAB15E9}" presName="hierRoot1" presStyleCnt="0"/>
      <dgm:spPr/>
    </dgm:pt>
    <dgm:pt modelId="{273B774D-014A-4C0D-9AFE-1356D7CEC60E}" type="pres">
      <dgm:prSet presAssocID="{69CCBF90-32FC-415D-A8EF-0B35BEAB15E9}" presName="composite" presStyleCnt="0"/>
      <dgm:spPr/>
    </dgm:pt>
    <dgm:pt modelId="{FF742D93-3506-48FF-A56E-315AE6632EED}" type="pres">
      <dgm:prSet presAssocID="{69CCBF90-32FC-415D-A8EF-0B35BEAB15E9}" presName="background" presStyleLbl="node0" presStyleIdx="1" presStyleCnt="3"/>
      <dgm:spPr/>
    </dgm:pt>
    <dgm:pt modelId="{DA679114-B6B6-4D8F-A836-3BCF3E74EA35}" type="pres">
      <dgm:prSet presAssocID="{69CCBF90-32FC-415D-A8EF-0B35BEAB15E9}" presName="text" presStyleLbl="fgAcc0" presStyleIdx="1" presStyleCnt="3">
        <dgm:presLayoutVars>
          <dgm:chPref val="3"/>
        </dgm:presLayoutVars>
      </dgm:prSet>
      <dgm:spPr/>
    </dgm:pt>
    <dgm:pt modelId="{B2C18891-36EB-4FAB-9AA2-CC127A581034}" type="pres">
      <dgm:prSet presAssocID="{69CCBF90-32FC-415D-A8EF-0B35BEAB15E9}" presName="hierChild2" presStyleCnt="0"/>
      <dgm:spPr/>
    </dgm:pt>
    <dgm:pt modelId="{3C144C60-5DE6-4112-8620-F6863F17A22A}" type="pres">
      <dgm:prSet presAssocID="{BB2A6AB6-A538-46F6-87C6-5A488568B9F4}" presName="hierRoot1" presStyleCnt="0"/>
      <dgm:spPr/>
    </dgm:pt>
    <dgm:pt modelId="{8C7871A7-B697-487C-8CDD-75DB6AC1542D}" type="pres">
      <dgm:prSet presAssocID="{BB2A6AB6-A538-46F6-87C6-5A488568B9F4}" presName="composite" presStyleCnt="0"/>
      <dgm:spPr/>
    </dgm:pt>
    <dgm:pt modelId="{CFA1AC3E-EA57-4572-B494-AC2E0C5E8E35}" type="pres">
      <dgm:prSet presAssocID="{BB2A6AB6-A538-46F6-87C6-5A488568B9F4}" presName="background" presStyleLbl="node0" presStyleIdx="2" presStyleCnt="3"/>
      <dgm:spPr/>
    </dgm:pt>
    <dgm:pt modelId="{49FA8E41-91F0-4997-8C9F-12618040F4E8}" type="pres">
      <dgm:prSet presAssocID="{BB2A6AB6-A538-46F6-87C6-5A488568B9F4}" presName="text" presStyleLbl="fgAcc0" presStyleIdx="2" presStyleCnt="3">
        <dgm:presLayoutVars>
          <dgm:chPref val="3"/>
        </dgm:presLayoutVars>
      </dgm:prSet>
      <dgm:spPr/>
    </dgm:pt>
    <dgm:pt modelId="{F3F0CC35-40B0-4137-865A-1F0CAAFD7B53}" type="pres">
      <dgm:prSet presAssocID="{BB2A6AB6-A538-46F6-87C6-5A488568B9F4}" presName="hierChild2" presStyleCnt="0"/>
      <dgm:spPr/>
    </dgm:pt>
  </dgm:ptLst>
  <dgm:cxnLst>
    <dgm:cxn modelId="{D54BD92B-AAF9-4E6C-AE8D-27EE67464BCC}" type="presOf" srcId="{BB2A6AB6-A538-46F6-87C6-5A488568B9F4}" destId="{49FA8E41-91F0-4997-8C9F-12618040F4E8}" srcOrd="0" destOrd="0" presId="urn:microsoft.com/office/officeart/2005/8/layout/hierarchy1"/>
    <dgm:cxn modelId="{65475637-0A97-4920-8388-0319D5CF864A}" srcId="{897F9253-3B1D-4269-9570-6B9178E0B6B5}" destId="{BB2A6AB6-A538-46F6-87C6-5A488568B9F4}" srcOrd="2" destOrd="0" parTransId="{2C826D28-095A-4ACA-AB70-2E367D6A7D7B}" sibTransId="{0F5CF5F3-A48A-4D95-8E1F-23A36CFF44AB}"/>
    <dgm:cxn modelId="{7C05D840-112A-417E-91E2-239D0AA390FB}" type="presOf" srcId="{0B027498-DB36-45D0-9BE8-7FBDF0207B2D}" destId="{CC79C631-C26D-40AC-AE90-7F3433AFC576}" srcOrd="0" destOrd="0" presId="urn:microsoft.com/office/officeart/2005/8/layout/hierarchy1"/>
    <dgm:cxn modelId="{D6462361-1BC8-41A8-8AAE-ACEF220FF93D}" srcId="{897F9253-3B1D-4269-9570-6B9178E0B6B5}" destId="{69CCBF90-32FC-415D-A8EF-0B35BEAB15E9}" srcOrd="1" destOrd="0" parTransId="{F944B4BA-88E7-4BC0-97F5-018F07827526}" sibTransId="{D8682AF8-CF4D-4502-834C-BFEFAA5B3B30}"/>
    <dgm:cxn modelId="{6C549287-B252-40D8-8E00-66984A842BFA}" type="presOf" srcId="{897F9253-3B1D-4269-9570-6B9178E0B6B5}" destId="{E22C9911-AA60-4929-93B5-0466E93F2EA4}" srcOrd="0" destOrd="0" presId="urn:microsoft.com/office/officeart/2005/8/layout/hierarchy1"/>
    <dgm:cxn modelId="{411D01E1-A904-45AF-8595-D37360AE9089}" srcId="{897F9253-3B1D-4269-9570-6B9178E0B6B5}" destId="{0B027498-DB36-45D0-9BE8-7FBDF0207B2D}" srcOrd="0" destOrd="0" parTransId="{A734B822-E0EF-40BB-BFCC-FD4AE1F21F17}" sibTransId="{ED6B0E8B-2EC3-45B2-A4AB-F775F22D44A5}"/>
    <dgm:cxn modelId="{A25CA9F6-57BE-4AD2-A6DF-795F0A1C19AB}" type="presOf" srcId="{69CCBF90-32FC-415D-A8EF-0B35BEAB15E9}" destId="{DA679114-B6B6-4D8F-A836-3BCF3E74EA35}" srcOrd="0" destOrd="0" presId="urn:microsoft.com/office/officeart/2005/8/layout/hierarchy1"/>
    <dgm:cxn modelId="{EF65C121-2655-4539-9B32-F61175156DD6}" type="presParOf" srcId="{E22C9911-AA60-4929-93B5-0466E93F2EA4}" destId="{C39314AC-8A37-43FB-8F26-1BCC66E78A16}" srcOrd="0" destOrd="0" presId="urn:microsoft.com/office/officeart/2005/8/layout/hierarchy1"/>
    <dgm:cxn modelId="{3C9D2399-D9B5-4A30-8FBC-1E2901217046}" type="presParOf" srcId="{C39314AC-8A37-43FB-8F26-1BCC66E78A16}" destId="{436E95CF-D021-4E9A-BC42-008EDB3B496A}" srcOrd="0" destOrd="0" presId="urn:microsoft.com/office/officeart/2005/8/layout/hierarchy1"/>
    <dgm:cxn modelId="{5FBF42AF-0F85-4974-9A91-56B516AE162D}" type="presParOf" srcId="{436E95CF-D021-4E9A-BC42-008EDB3B496A}" destId="{C57CF014-EAF6-409A-AC91-5FB5120C6CD2}" srcOrd="0" destOrd="0" presId="urn:microsoft.com/office/officeart/2005/8/layout/hierarchy1"/>
    <dgm:cxn modelId="{224815A0-92D7-43A6-9C85-83C11E09141E}" type="presParOf" srcId="{436E95CF-D021-4E9A-BC42-008EDB3B496A}" destId="{CC79C631-C26D-40AC-AE90-7F3433AFC576}" srcOrd="1" destOrd="0" presId="urn:microsoft.com/office/officeart/2005/8/layout/hierarchy1"/>
    <dgm:cxn modelId="{0185436D-A784-4221-8CBA-0836EB2EA5AF}" type="presParOf" srcId="{C39314AC-8A37-43FB-8F26-1BCC66E78A16}" destId="{69CB25E5-B24B-4D5F-9CF6-4A8F605A3435}" srcOrd="1" destOrd="0" presId="urn:microsoft.com/office/officeart/2005/8/layout/hierarchy1"/>
    <dgm:cxn modelId="{349CE2DE-017C-4576-9CCA-05EDDF5AA89F}" type="presParOf" srcId="{E22C9911-AA60-4929-93B5-0466E93F2EA4}" destId="{C5A180C5-EB93-462A-B9FE-D5F750DE6728}" srcOrd="1" destOrd="0" presId="urn:microsoft.com/office/officeart/2005/8/layout/hierarchy1"/>
    <dgm:cxn modelId="{2F871D0B-FC1B-4524-9E0C-87ECED4FC959}" type="presParOf" srcId="{C5A180C5-EB93-462A-B9FE-D5F750DE6728}" destId="{273B774D-014A-4C0D-9AFE-1356D7CEC60E}" srcOrd="0" destOrd="0" presId="urn:microsoft.com/office/officeart/2005/8/layout/hierarchy1"/>
    <dgm:cxn modelId="{519D351D-9C7C-4251-9765-2FAC3BCABBBD}" type="presParOf" srcId="{273B774D-014A-4C0D-9AFE-1356D7CEC60E}" destId="{FF742D93-3506-48FF-A56E-315AE6632EED}" srcOrd="0" destOrd="0" presId="urn:microsoft.com/office/officeart/2005/8/layout/hierarchy1"/>
    <dgm:cxn modelId="{17E43C69-C593-4A6A-A01F-D787C31063E2}" type="presParOf" srcId="{273B774D-014A-4C0D-9AFE-1356D7CEC60E}" destId="{DA679114-B6B6-4D8F-A836-3BCF3E74EA35}" srcOrd="1" destOrd="0" presId="urn:microsoft.com/office/officeart/2005/8/layout/hierarchy1"/>
    <dgm:cxn modelId="{9678A277-745D-41A4-A53A-6679D3812B42}" type="presParOf" srcId="{C5A180C5-EB93-462A-B9FE-D5F750DE6728}" destId="{B2C18891-36EB-4FAB-9AA2-CC127A581034}" srcOrd="1" destOrd="0" presId="urn:microsoft.com/office/officeart/2005/8/layout/hierarchy1"/>
    <dgm:cxn modelId="{79CB518B-3C8E-4314-8EF0-B4B82FD94630}" type="presParOf" srcId="{E22C9911-AA60-4929-93B5-0466E93F2EA4}" destId="{3C144C60-5DE6-4112-8620-F6863F17A22A}" srcOrd="2" destOrd="0" presId="urn:microsoft.com/office/officeart/2005/8/layout/hierarchy1"/>
    <dgm:cxn modelId="{5EF14B73-EEE0-44FC-B0C0-692F36AD6615}" type="presParOf" srcId="{3C144C60-5DE6-4112-8620-F6863F17A22A}" destId="{8C7871A7-B697-487C-8CDD-75DB6AC1542D}" srcOrd="0" destOrd="0" presId="urn:microsoft.com/office/officeart/2005/8/layout/hierarchy1"/>
    <dgm:cxn modelId="{9BF08C4E-00D3-4976-89C5-5CD884C52F93}" type="presParOf" srcId="{8C7871A7-B697-487C-8CDD-75DB6AC1542D}" destId="{CFA1AC3E-EA57-4572-B494-AC2E0C5E8E35}" srcOrd="0" destOrd="0" presId="urn:microsoft.com/office/officeart/2005/8/layout/hierarchy1"/>
    <dgm:cxn modelId="{D73B65E2-CE3D-43C0-AADC-3D8EE3571680}" type="presParOf" srcId="{8C7871A7-B697-487C-8CDD-75DB6AC1542D}" destId="{49FA8E41-91F0-4997-8C9F-12618040F4E8}" srcOrd="1" destOrd="0" presId="urn:microsoft.com/office/officeart/2005/8/layout/hierarchy1"/>
    <dgm:cxn modelId="{F4585EC9-301E-4958-81B0-86F2FFB8E3CC}" type="presParOf" srcId="{3C144C60-5DE6-4112-8620-F6863F17A22A}" destId="{F3F0CC35-40B0-4137-865A-1F0CAAFD7B5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8F250F-9C10-431D-8F3D-41532BB6B100}">
      <dsp:nvSpPr>
        <dsp:cNvPr id="0" name=""/>
        <dsp:cNvSpPr/>
      </dsp:nvSpPr>
      <dsp:spPr>
        <a:xfrm>
          <a:off x="0" y="0"/>
          <a:ext cx="4553346" cy="834675"/>
        </a:xfrm>
        <a:prstGeom prst="roundRect">
          <a:avLst>
            <a:gd name="adj" fmla="val 10000"/>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Beginning well before college</a:t>
          </a:r>
        </a:p>
      </dsp:txBody>
      <dsp:txXfrm>
        <a:off x="24447" y="24447"/>
        <a:ext cx="3555008" cy="785781"/>
      </dsp:txXfrm>
    </dsp:sp>
    <dsp:sp modelId="{AC78A6AF-41A2-4AFC-895C-31A01DBA58E1}">
      <dsp:nvSpPr>
        <dsp:cNvPr id="0" name=""/>
        <dsp:cNvSpPr/>
      </dsp:nvSpPr>
      <dsp:spPr>
        <a:xfrm>
          <a:off x="340022" y="950603"/>
          <a:ext cx="4553346" cy="834675"/>
        </a:xfrm>
        <a:prstGeom prst="roundRect">
          <a:avLst>
            <a:gd name="adj" fmla="val 10000"/>
          </a:avLst>
        </a:prstGeom>
        <a:gradFill rotWithShape="0">
          <a:gsLst>
            <a:gs pos="0">
              <a:schemeClr val="accent2">
                <a:hueOff val="-848244"/>
                <a:satOff val="2796"/>
                <a:lumOff val="2990"/>
                <a:alphaOff val="0"/>
                <a:tint val="98000"/>
                <a:satMod val="110000"/>
                <a:lumMod val="104000"/>
              </a:schemeClr>
            </a:gs>
            <a:gs pos="69000">
              <a:schemeClr val="accent2">
                <a:hueOff val="-848244"/>
                <a:satOff val="2796"/>
                <a:lumOff val="2990"/>
                <a:alphaOff val="0"/>
                <a:shade val="88000"/>
                <a:satMod val="130000"/>
                <a:lumMod val="92000"/>
              </a:schemeClr>
            </a:gs>
            <a:gs pos="100000">
              <a:schemeClr val="accent2">
                <a:hueOff val="-848244"/>
                <a:satOff val="2796"/>
                <a:lumOff val="299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Not only bottom-up, but top-down</a:t>
          </a:r>
        </a:p>
      </dsp:txBody>
      <dsp:txXfrm>
        <a:off x="364469" y="975050"/>
        <a:ext cx="3621890" cy="785781"/>
      </dsp:txXfrm>
    </dsp:sp>
    <dsp:sp modelId="{1732ED6E-5B65-444C-AD88-EB2CE14314F1}">
      <dsp:nvSpPr>
        <dsp:cNvPr id="0" name=""/>
        <dsp:cNvSpPr/>
      </dsp:nvSpPr>
      <dsp:spPr>
        <a:xfrm>
          <a:off x="680045" y="1901206"/>
          <a:ext cx="4553346" cy="834675"/>
        </a:xfrm>
        <a:prstGeom prst="roundRect">
          <a:avLst>
            <a:gd name="adj" fmla="val 10000"/>
          </a:avLst>
        </a:prstGeom>
        <a:gradFill rotWithShape="0">
          <a:gsLst>
            <a:gs pos="0">
              <a:schemeClr val="accent2">
                <a:hueOff val="-1696488"/>
                <a:satOff val="5592"/>
                <a:lumOff val="5981"/>
                <a:alphaOff val="0"/>
                <a:tint val="98000"/>
                <a:satMod val="110000"/>
                <a:lumMod val="104000"/>
              </a:schemeClr>
            </a:gs>
            <a:gs pos="69000">
              <a:schemeClr val="accent2">
                <a:hueOff val="-1696488"/>
                <a:satOff val="5592"/>
                <a:lumOff val="5981"/>
                <a:alphaOff val="0"/>
                <a:shade val="88000"/>
                <a:satMod val="130000"/>
                <a:lumMod val="92000"/>
              </a:schemeClr>
            </a:gs>
            <a:gs pos="100000">
              <a:schemeClr val="accent2">
                <a:hueOff val="-1696488"/>
                <a:satOff val="5592"/>
                <a:lumOff val="598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‘Selfie Age’, ‘Special Snowflake’ Generation</a:t>
          </a:r>
        </a:p>
      </dsp:txBody>
      <dsp:txXfrm>
        <a:off x="704492" y="1925653"/>
        <a:ext cx="3621890" cy="785781"/>
      </dsp:txXfrm>
    </dsp:sp>
    <dsp:sp modelId="{F5F1A1CA-2825-48C3-B8BC-32DAA1E2BC13}">
      <dsp:nvSpPr>
        <dsp:cNvPr id="0" name=""/>
        <dsp:cNvSpPr/>
      </dsp:nvSpPr>
      <dsp:spPr>
        <a:xfrm>
          <a:off x="1020067" y="2851809"/>
          <a:ext cx="4553346" cy="834675"/>
        </a:xfrm>
        <a:prstGeom prst="roundRect">
          <a:avLst>
            <a:gd name="adj" fmla="val 10000"/>
          </a:avLst>
        </a:prstGeom>
        <a:gradFill rotWithShape="0">
          <a:gsLst>
            <a:gs pos="0">
              <a:schemeClr val="accent2">
                <a:hueOff val="-2544732"/>
                <a:satOff val="8389"/>
                <a:lumOff val="8971"/>
                <a:alphaOff val="0"/>
                <a:tint val="98000"/>
                <a:satMod val="110000"/>
                <a:lumMod val="104000"/>
              </a:schemeClr>
            </a:gs>
            <a:gs pos="69000">
              <a:schemeClr val="accent2">
                <a:hueOff val="-2544732"/>
                <a:satOff val="8389"/>
                <a:lumOff val="8971"/>
                <a:alphaOff val="0"/>
                <a:shade val="88000"/>
                <a:satMod val="130000"/>
                <a:lumMod val="92000"/>
              </a:schemeClr>
            </a:gs>
            <a:gs pos="100000">
              <a:schemeClr val="accent2">
                <a:hueOff val="-2544732"/>
                <a:satOff val="8389"/>
                <a:lumOff val="897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Unbalance between what the student-athlete wants and what he/she needs</a:t>
          </a:r>
        </a:p>
      </dsp:txBody>
      <dsp:txXfrm>
        <a:off x="1044514" y="2876256"/>
        <a:ext cx="3621890" cy="785781"/>
      </dsp:txXfrm>
    </dsp:sp>
    <dsp:sp modelId="{7A78147D-8816-4F0C-9A19-BFB6764D2FD6}">
      <dsp:nvSpPr>
        <dsp:cNvPr id="0" name=""/>
        <dsp:cNvSpPr/>
      </dsp:nvSpPr>
      <dsp:spPr>
        <a:xfrm>
          <a:off x="1360090" y="3802412"/>
          <a:ext cx="4553346" cy="834675"/>
        </a:xfrm>
        <a:prstGeom prst="roundRect">
          <a:avLst>
            <a:gd name="adj" fmla="val 10000"/>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A divide between learning and education</a:t>
          </a:r>
        </a:p>
      </dsp:txBody>
      <dsp:txXfrm>
        <a:off x="1384537" y="3826859"/>
        <a:ext cx="3621890" cy="785781"/>
      </dsp:txXfrm>
    </dsp:sp>
    <dsp:sp modelId="{13B23AF0-C679-4409-BCFC-D8BF8BB9555E}">
      <dsp:nvSpPr>
        <dsp:cNvPr id="0" name=""/>
        <dsp:cNvSpPr/>
      </dsp:nvSpPr>
      <dsp:spPr>
        <a:xfrm>
          <a:off x="4010807" y="609777"/>
          <a:ext cx="542539" cy="542539"/>
        </a:xfrm>
        <a:prstGeom prst="downArrow">
          <a:avLst>
            <a:gd name="adj1" fmla="val 55000"/>
            <a:gd name="adj2" fmla="val 45000"/>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132878" y="609777"/>
        <a:ext cx="298397" cy="408261"/>
      </dsp:txXfrm>
    </dsp:sp>
    <dsp:sp modelId="{626C0166-5B45-4AB0-A480-C2EE8224F630}">
      <dsp:nvSpPr>
        <dsp:cNvPr id="0" name=""/>
        <dsp:cNvSpPr/>
      </dsp:nvSpPr>
      <dsp:spPr>
        <a:xfrm>
          <a:off x="4350829" y="1560380"/>
          <a:ext cx="542539" cy="542539"/>
        </a:xfrm>
        <a:prstGeom prst="downArrow">
          <a:avLst>
            <a:gd name="adj1" fmla="val 55000"/>
            <a:gd name="adj2" fmla="val 45000"/>
          </a:avLst>
        </a:prstGeom>
        <a:solidFill>
          <a:schemeClr val="accent2">
            <a:tint val="40000"/>
            <a:alpha val="90000"/>
            <a:hueOff val="-1397606"/>
            <a:satOff val="5601"/>
            <a:lumOff val="832"/>
            <a:alphaOff val="0"/>
          </a:schemeClr>
        </a:solidFill>
        <a:ln w="9525" cap="flat" cmpd="sng" algn="ctr">
          <a:solidFill>
            <a:schemeClr val="accent2">
              <a:tint val="40000"/>
              <a:alpha val="90000"/>
              <a:hueOff val="-1397606"/>
              <a:satOff val="5601"/>
              <a:lumOff val="832"/>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472900" y="1560380"/>
        <a:ext cx="298397" cy="408261"/>
      </dsp:txXfrm>
    </dsp:sp>
    <dsp:sp modelId="{C4620E8E-2A5D-4231-AB96-140CEB8420A4}">
      <dsp:nvSpPr>
        <dsp:cNvPr id="0" name=""/>
        <dsp:cNvSpPr/>
      </dsp:nvSpPr>
      <dsp:spPr>
        <a:xfrm>
          <a:off x="4690852" y="2497071"/>
          <a:ext cx="542539" cy="542539"/>
        </a:xfrm>
        <a:prstGeom prst="downArrow">
          <a:avLst>
            <a:gd name="adj1" fmla="val 55000"/>
            <a:gd name="adj2" fmla="val 45000"/>
          </a:avLst>
        </a:prstGeom>
        <a:solidFill>
          <a:schemeClr val="accent2">
            <a:tint val="40000"/>
            <a:alpha val="90000"/>
            <a:hueOff val="-2795213"/>
            <a:satOff val="11203"/>
            <a:lumOff val="1663"/>
            <a:alphaOff val="0"/>
          </a:schemeClr>
        </a:solidFill>
        <a:ln w="9525" cap="flat" cmpd="sng" algn="ctr">
          <a:solidFill>
            <a:schemeClr val="accent2">
              <a:tint val="40000"/>
              <a:alpha val="90000"/>
              <a:hueOff val="-2795213"/>
              <a:satOff val="11203"/>
              <a:lumOff val="166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4812923" y="2497071"/>
        <a:ext cx="298397" cy="408261"/>
      </dsp:txXfrm>
    </dsp:sp>
    <dsp:sp modelId="{EB04E7C7-6A03-45FD-BB27-6418EF294A3E}">
      <dsp:nvSpPr>
        <dsp:cNvPr id="0" name=""/>
        <dsp:cNvSpPr/>
      </dsp:nvSpPr>
      <dsp:spPr>
        <a:xfrm>
          <a:off x="5030875" y="3456949"/>
          <a:ext cx="542539" cy="542539"/>
        </a:xfrm>
        <a:prstGeom prst="downArrow">
          <a:avLst>
            <a:gd name="adj1" fmla="val 55000"/>
            <a:gd name="adj2" fmla="val 45000"/>
          </a:avLst>
        </a:prstGeom>
        <a:solidFill>
          <a:schemeClr val="accent2">
            <a:tint val="40000"/>
            <a:alpha val="90000"/>
            <a:hueOff val="-4192819"/>
            <a:satOff val="16804"/>
            <a:lumOff val="2495"/>
            <a:alphaOff val="0"/>
          </a:schemeClr>
        </a:solidFill>
        <a:ln w="9525" cap="flat" cmpd="sng" algn="ctr">
          <a:solidFill>
            <a:schemeClr val="accent2">
              <a:tint val="40000"/>
              <a:alpha val="90000"/>
              <a:hueOff val="-4192819"/>
              <a:satOff val="16804"/>
              <a:lumOff val="249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1750" tIns="31750" rIns="31750" bIns="31750" numCol="1" spcCol="1270" anchor="ctr" anchorCtr="0">
          <a:noAutofit/>
        </a:bodyPr>
        <a:lstStyle/>
        <a:p>
          <a:pPr marL="0" lvl="0" indent="0" algn="ctr" defTabSz="1111250">
            <a:lnSpc>
              <a:spcPct val="90000"/>
            </a:lnSpc>
            <a:spcBef>
              <a:spcPct val="0"/>
            </a:spcBef>
            <a:spcAft>
              <a:spcPct val="35000"/>
            </a:spcAft>
            <a:buNone/>
          </a:pPr>
          <a:endParaRPr lang="en-US" sz="2500" kern="1200"/>
        </a:p>
      </dsp:txBody>
      <dsp:txXfrm>
        <a:off x="5152946" y="3456949"/>
        <a:ext cx="298397" cy="4082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7789E1-C00F-4462-89C0-BDE1AE292398}">
      <dsp:nvSpPr>
        <dsp:cNvPr id="0" name=""/>
        <dsp:cNvSpPr/>
      </dsp:nvSpPr>
      <dsp:spPr>
        <a:xfrm>
          <a:off x="0" y="16524"/>
          <a:ext cx="5913437" cy="1105649"/>
        </a:xfrm>
        <a:prstGeom prst="roundRect">
          <a:avLst/>
        </a:prstGeom>
        <a:gradFill rotWithShape="0">
          <a:gsLst>
            <a:gs pos="0">
              <a:schemeClr val="accent2">
                <a:hueOff val="0"/>
                <a:satOff val="0"/>
                <a:lumOff val="0"/>
                <a:alphaOff val="0"/>
                <a:tint val="98000"/>
                <a:satMod val="110000"/>
                <a:lumMod val="104000"/>
              </a:schemeClr>
            </a:gs>
            <a:gs pos="69000">
              <a:schemeClr val="accent2">
                <a:hueOff val="0"/>
                <a:satOff val="0"/>
                <a:lumOff val="0"/>
                <a:alphaOff val="0"/>
                <a:shade val="88000"/>
                <a:satMod val="130000"/>
                <a:lumMod val="92000"/>
              </a:schemeClr>
            </a:gs>
            <a:gs pos="100000">
              <a:schemeClr val="accent2">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What is experienced in college matters more to their future than happiness of </a:t>
          </a:r>
          <a:r>
            <a:rPr lang="en-US" sz="2100" u="sng" kern="1200"/>
            <a:t>earning</a:t>
          </a:r>
          <a:r>
            <a:rPr lang="en-US" sz="2100" kern="1200"/>
            <a:t> a specific grade ever could.</a:t>
          </a:r>
        </a:p>
      </dsp:txBody>
      <dsp:txXfrm>
        <a:off x="53973" y="70497"/>
        <a:ext cx="5805491" cy="997703"/>
      </dsp:txXfrm>
    </dsp:sp>
    <dsp:sp modelId="{19E20E80-CECE-431D-85E3-4B236216A625}">
      <dsp:nvSpPr>
        <dsp:cNvPr id="0" name=""/>
        <dsp:cNvSpPr/>
      </dsp:nvSpPr>
      <dsp:spPr>
        <a:xfrm>
          <a:off x="0" y="1182654"/>
          <a:ext cx="5913437" cy="1105649"/>
        </a:xfrm>
        <a:prstGeom prst="roundRect">
          <a:avLst/>
        </a:prstGeom>
        <a:gradFill rotWithShape="0">
          <a:gsLst>
            <a:gs pos="0">
              <a:schemeClr val="accent2">
                <a:hueOff val="-1130992"/>
                <a:satOff val="3728"/>
                <a:lumOff val="3987"/>
                <a:alphaOff val="0"/>
                <a:tint val="98000"/>
                <a:satMod val="110000"/>
                <a:lumMod val="104000"/>
              </a:schemeClr>
            </a:gs>
            <a:gs pos="69000">
              <a:schemeClr val="accent2">
                <a:hueOff val="-1130992"/>
                <a:satOff val="3728"/>
                <a:lumOff val="3987"/>
                <a:alphaOff val="0"/>
                <a:shade val="88000"/>
                <a:satMod val="130000"/>
                <a:lumMod val="92000"/>
              </a:schemeClr>
            </a:gs>
            <a:gs pos="100000">
              <a:schemeClr val="accent2">
                <a:hueOff val="-1130992"/>
                <a:satOff val="3728"/>
                <a:lumOff val="398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Media Consumption</a:t>
          </a:r>
        </a:p>
      </dsp:txBody>
      <dsp:txXfrm>
        <a:off x="53973" y="1236627"/>
        <a:ext cx="5805491" cy="997703"/>
      </dsp:txXfrm>
    </dsp:sp>
    <dsp:sp modelId="{47980B2C-4CDC-4646-B176-C25218C42507}">
      <dsp:nvSpPr>
        <dsp:cNvPr id="0" name=""/>
        <dsp:cNvSpPr/>
      </dsp:nvSpPr>
      <dsp:spPr>
        <a:xfrm>
          <a:off x="0" y="2348784"/>
          <a:ext cx="5913437" cy="1105649"/>
        </a:xfrm>
        <a:prstGeom prst="roundRect">
          <a:avLst/>
        </a:prstGeom>
        <a:gradFill rotWithShape="0">
          <a:gsLst>
            <a:gs pos="0">
              <a:schemeClr val="accent2">
                <a:hueOff val="-2261984"/>
                <a:satOff val="7457"/>
                <a:lumOff val="7974"/>
                <a:alphaOff val="0"/>
                <a:tint val="98000"/>
                <a:satMod val="110000"/>
                <a:lumMod val="104000"/>
              </a:schemeClr>
            </a:gs>
            <a:gs pos="69000">
              <a:schemeClr val="accent2">
                <a:hueOff val="-2261984"/>
                <a:satOff val="7457"/>
                <a:lumOff val="7974"/>
                <a:alphaOff val="0"/>
                <a:shade val="88000"/>
                <a:satMod val="130000"/>
                <a:lumMod val="92000"/>
              </a:schemeClr>
            </a:gs>
            <a:gs pos="100000">
              <a:schemeClr val="accent2">
                <a:hueOff val="-2261984"/>
                <a:satOff val="7457"/>
                <a:lumOff val="7974"/>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Active Shooter – During practice or event</a:t>
          </a:r>
        </a:p>
      </dsp:txBody>
      <dsp:txXfrm>
        <a:off x="53973" y="2402757"/>
        <a:ext cx="5805491" cy="997703"/>
      </dsp:txXfrm>
    </dsp:sp>
    <dsp:sp modelId="{01C314D2-E0DA-4C2D-ADD3-C670055C7E8F}">
      <dsp:nvSpPr>
        <dsp:cNvPr id="0" name=""/>
        <dsp:cNvSpPr/>
      </dsp:nvSpPr>
      <dsp:spPr>
        <a:xfrm>
          <a:off x="0" y="3487970"/>
          <a:ext cx="5913437" cy="1105649"/>
        </a:xfrm>
        <a:prstGeom prst="roundRect">
          <a:avLst/>
        </a:prstGeom>
        <a:gradFill rotWithShape="0">
          <a:gsLst>
            <a:gs pos="0">
              <a:schemeClr val="accent2">
                <a:hueOff val="-3392975"/>
                <a:satOff val="11185"/>
                <a:lumOff val="11961"/>
                <a:alphaOff val="0"/>
                <a:tint val="98000"/>
                <a:satMod val="110000"/>
                <a:lumMod val="104000"/>
              </a:schemeClr>
            </a:gs>
            <a:gs pos="69000">
              <a:schemeClr val="accent2">
                <a:hueOff val="-3392975"/>
                <a:satOff val="11185"/>
                <a:lumOff val="11961"/>
                <a:alphaOff val="0"/>
                <a:shade val="88000"/>
                <a:satMod val="130000"/>
                <a:lumMod val="92000"/>
              </a:schemeClr>
            </a:gs>
            <a:gs pos="100000">
              <a:schemeClr val="accent2">
                <a:hueOff val="-3392975"/>
                <a:satOff val="11185"/>
                <a:lumOff val="11961"/>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All Thumbs – Manual dexterity</a:t>
          </a:r>
        </a:p>
      </dsp:txBody>
      <dsp:txXfrm>
        <a:off x="53973" y="3541943"/>
        <a:ext cx="5805491" cy="9977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7CF014-EAF6-409A-AC91-5FB5120C6CD2}">
      <dsp:nvSpPr>
        <dsp:cNvPr id="0" name=""/>
        <dsp:cNvSpPr/>
      </dsp:nvSpPr>
      <dsp:spPr>
        <a:xfrm>
          <a:off x="0" y="662041"/>
          <a:ext cx="2701230" cy="1715281"/>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CC79C631-C26D-40AC-AE90-7F3433AFC576}">
      <dsp:nvSpPr>
        <dsp:cNvPr id="0" name=""/>
        <dsp:cNvSpPr/>
      </dsp:nvSpPr>
      <dsp:spPr>
        <a:xfrm>
          <a:off x="300136" y="947171"/>
          <a:ext cx="2701230" cy="1715281"/>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Resources listed on Reference Page</a:t>
          </a:r>
        </a:p>
      </dsp:txBody>
      <dsp:txXfrm>
        <a:off x="350375" y="997410"/>
        <a:ext cx="2600752" cy="1614803"/>
      </dsp:txXfrm>
    </dsp:sp>
    <dsp:sp modelId="{FF742D93-3506-48FF-A56E-315AE6632EED}">
      <dsp:nvSpPr>
        <dsp:cNvPr id="0" name=""/>
        <dsp:cNvSpPr/>
      </dsp:nvSpPr>
      <dsp:spPr>
        <a:xfrm>
          <a:off x="3301503" y="662041"/>
          <a:ext cx="2701230" cy="1715281"/>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DA679114-B6B6-4D8F-A836-3BCF3E74EA35}">
      <dsp:nvSpPr>
        <dsp:cNvPr id="0" name=""/>
        <dsp:cNvSpPr/>
      </dsp:nvSpPr>
      <dsp:spPr>
        <a:xfrm>
          <a:off x="3601640" y="947171"/>
          <a:ext cx="2701230" cy="1715281"/>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Presenters' personal research from university/college, 2 yr. college, and high school environments</a:t>
          </a:r>
        </a:p>
      </dsp:txBody>
      <dsp:txXfrm>
        <a:off x="3651879" y="997410"/>
        <a:ext cx="2600752" cy="1614803"/>
      </dsp:txXfrm>
    </dsp:sp>
    <dsp:sp modelId="{CFA1AC3E-EA57-4572-B494-AC2E0C5E8E35}">
      <dsp:nvSpPr>
        <dsp:cNvPr id="0" name=""/>
        <dsp:cNvSpPr/>
      </dsp:nvSpPr>
      <dsp:spPr>
        <a:xfrm>
          <a:off x="6603007" y="662041"/>
          <a:ext cx="2701230" cy="1715281"/>
        </a:xfrm>
        <a:prstGeom prst="roundRect">
          <a:avLst>
            <a:gd name="adj" fmla="val 10000"/>
          </a:avLst>
        </a:prstGeom>
        <a:gradFill rotWithShape="0">
          <a:gsLst>
            <a:gs pos="0">
              <a:schemeClr val="accent1">
                <a:hueOff val="0"/>
                <a:satOff val="0"/>
                <a:lumOff val="0"/>
                <a:alphaOff val="0"/>
                <a:tint val="98000"/>
                <a:satMod val="110000"/>
                <a:lumMod val="104000"/>
              </a:schemeClr>
            </a:gs>
            <a:gs pos="69000">
              <a:schemeClr val="accent1">
                <a:hueOff val="0"/>
                <a:satOff val="0"/>
                <a:lumOff val="0"/>
                <a:alphaOff val="0"/>
                <a:shade val="88000"/>
                <a:satMod val="130000"/>
                <a:lumMod val="92000"/>
              </a:schemeClr>
            </a:gs>
            <a:gs pos="100000">
              <a:schemeClr val="accent1">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49FA8E41-91F0-4997-8C9F-12618040F4E8}">
      <dsp:nvSpPr>
        <dsp:cNvPr id="0" name=""/>
        <dsp:cNvSpPr/>
      </dsp:nvSpPr>
      <dsp:spPr>
        <a:xfrm>
          <a:off x="6903144" y="947171"/>
          <a:ext cx="2701230" cy="1715281"/>
        </a:xfrm>
        <a:prstGeom prst="roundRect">
          <a:avLst>
            <a:gd name="adj" fmla="val 10000"/>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Athletics Administration, Coaching Experiences, Class/Courseroom Interactions and Observations</a:t>
          </a:r>
        </a:p>
      </dsp:txBody>
      <dsp:txXfrm>
        <a:off x="6953383" y="997410"/>
        <a:ext cx="2600752" cy="161480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6/4/2019</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6/4/2019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6/4/2019</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6/4/2019</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3.xml.rels><?xml version="1.0" encoding="UTF-8" standalone="yes"?>
<Relationships xmlns="http://schemas.openxmlformats.org/package/2006/relationships"><Relationship Id="rId8" Type="http://schemas.openxmlformats.org/officeDocument/2006/relationships/hyperlink" Target="http://www.dailyprogress.com/cavalierinsider/mendenhall-s-hoos-will-have-to-earn-their-jersey-numberbs/article" TargetMode="External"/><Relationship Id="rId3" Type="http://schemas.openxmlformats.org/officeDocument/2006/relationships/hyperlink" Target="http://ftw.usatoday.com/2014/02/st-louis-cardinals-manager-cleans-clubhouse-toilets" TargetMode="External"/><Relationship Id="rId7" Type="http://schemas.openxmlformats.org/officeDocument/2006/relationships/hyperlink" Target="http://devzone.positivecoach.org/resource/video/Stephen-bardo-coaching-selfie-age" TargetMode="External"/><Relationship Id="rId2" Type="http://schemas.openxmlformats.org/officeDocument/2006/relationships/hyperlink" Target="http://www.si.com/womens-college-basketball/2016/02/25/ap-bks-smu-rompola" TargetMode="External"/><Relationship Id="rId1" Type="http://schemas.openxmlformats.org/officeDocument/2006/relationships/slideLayout" Target="../slideLayouts/slideLayout2.xml"/><Relationship Id="rId6" Type="http://schemas.openxmlformats.org/officeDocument/2006/relationships/hyperlink" Target="http://www.athleteassessments.com/being-the-best-athlete-for-the-team-5-minutes-with-bo-hanson/" TargetMode="External"/><Relationship Id="rId5" Type="http://schemas.openxmlformats.org/officeDocument/2006/relationships/hyperlink" Target="https://www.insidehighered.com/" TargetMode="External"/><Relationship Id="rId4" Type="http://schemas.openxmlformats.org/officeDocument/2006/relationships/hyperlink" Target="http://www.edweek.org/ew/articles/2006/03/01/25gallimore.h25.html" TargetMode="External"/><Relationship Id="rId9" Type="http://schemas.openxmlformats.org/officeDocument/2006/relationships/hyperlink" Target="http://mycoachbook.com/index.php/videos/6223/1480/can-you-coach-charac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3AF07-C3F3-40D3-A55C-DDA6002A4F83}"/>
              </a:ext>
            </a:extLst>
          </p:cNvPr>
          <p:cNvSpPr>
            <a:spLocks noGrp="1"/>
          </p:cNvSpPr>
          <p:nvPr>
            <p:ph type="ctrTitle"/>
          </p:nvPr>
        </p:nvSpPr>
        <p:spPr/>
        <p:txBody>
          <a:bodyPr>
            <a:normAutofit fontScale="90000"/>
          </a:bodyPr>
          <a:lstStyle/>
          <a:p>
            <a:r>
              <a:rPr lang="en-US" dirty="0"/>
              <a:t>Serene Landscape or Potential Minefield</a:t>
            </a:r>
          </a:p>
        </p:txBody>
      </p:sp>
      <p:sp>
        <p:nvSpPr>
          <p:cNvPr id="3" name="Subtitle 2">
            <a:extLst>
              <a:ext uri="{FF2B5EF4-FFF2-40B4-BE49-F238E27FC236}">
                <a16:creationId xmlns:a16="http://schemas.microsoft.com/office/drawing/2014/main" id="{918CD3DC-A455-4064-9080-DC91BE0490C6}"/>
              </a:ext>
            </a:extLst>
          </p:cNvPr>
          <p:cNvSpPr>
            <a:spLocks noGrp="1"/>
          </p:cNvSpPr>
          <p:nvPr>
            <p:ph type="subTitle" idx="1"/>
          </p:nvPr>
        </p:nvSpPr>
        <p:spPr>
          <a:xfrm>
            <a:off x="2417780" y="3531204"/>
            <a:ext cx="8637072" cy="2265589"/>
          </a:xfrm>
        </p:spPr>
        <p:txBody>
          <a:bodyPr>
            <a:normAutofit/>
          </a:bodyPr>
          <a:lstStyle/>
          <a:p>
            <a:r>
              <a:rPr lang="en-US" sz="2800" dirty="0"/>
              <a:t>Navigating the Generational Divide</a:t>
            </a:r>
          </a:p>
          <a:p>
            <a:pPr lvl="0" algn="r">
              <a:buClr>
                <a:srgbClr val="B71E42"/>
              </a:buClr>
            </a:pPr>
            <a:r>
              <a:rPr lang="en-US" sz="2400" dirty="0"/>
              <a:t>Presenters: </a:t>
            </a:r>
            <a:r>
              <a:rPr lang="en-US" sz="2400" dirty="0">
                <a:solidFill>
                  <a:prstClr val="black"/>
                </a:solidFill>
              </a:rPr>
              <a:t>James Forkum, Ph.D.  </a:t>
            </a:r>
          </a:p>
          <a:p>
            <a:pPr lvl="0" algn="r">
              <a:buClr>
                <a:srgbClr val="B71E42"/>
              </a:buClr>
            </a:pPr>
            <a:r>
              <a:rPr lang="en-US" sz="2400" dirty="0">
                <a:solidFill>
                  <a:prstClr val="black"/>
                </a:solidFill>
              </a:rPr>
              <a:t>Sherry Forkum, Ph.D</a:t>
            </a:r>
            <a:r>
              <a:rPr lang="en-US" sz="2800" dirty="0">
                <a:solidFill>
                  <a:prstClr val="black"/>
                </a:solidFill>
              </a:rPr>
              <a:t>.</a:t>
            </a:r>
          </a:p>
          <a:p>
            <a:pPr algn="r"/>
            <a:endParaRPr lang="en-US" sz="2800" dirty="0"/>
          </a:p>
          <a:p>
            <a:endParaRPr lang="en-US" dirty="0"/>
          </a:p>
        </p:txBody>
      </p:sp>
    </p:spTree>
    <p:extLst>
      <p:ext uri="{BB962C8B-B14F-4D97-AF65-F5344CB8AC3E}">
        <p14:creationId xmlns:p14="http://schemas.microsoft.com/office/powerpoint/2010/main" val="376137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897732-F276-4BF8-A941-D80DA8E33348}"/>
              </a:ext>
            </a:extLst>
          </p:cNvPr>
          <p:cNvSpPr>
            <a:spLocks noGrp="1"/>
          </p:cNvSpPr>
          <p:nvPr>
            <p:ph type="title"/>
          </p:nvPr>
        </p:nvSpPr>
        <p:spPr>
          <a:xfrm>
            <a:off x="849683" y="1240076"/>
            <a:ext cx="2727813" cy="4584527"/>
          </a:xfrm>
        </p:spPr>
        <p:txBody>
          <a:bodyPr>
            <a:normAutofit/>
          </a:bodyPr>
          <a:lstStyle/>
          <a:p>
            <a:r>
              <a:rPr lang="en-US" sz="3000">
                <a:solidFill>
                  <a:srgbClr val="FFFFFF"/>
                </a:solidFill>
              </a:rPr>
              <a:t>California Community College </a:t>
            </a:r>
            <a:br>
              <a:rPr lang="en-US" sz="3000">
                <a:solidFill>
                  <a:srgbClr val="FFFFFF"/>
                </a:solidFill>
              </a:rPr>
            </a:br>
            <a:r>
              <a:rPr lang="en-US" sz="3000">
                <a:solidFill>
                  <a:srgbClr val="FFFFFF"/>
                </a:solidFill>
              </a:rPr>
              <a:t>Athletics Directors Association</a:t>
            </a:r>
          </a:p>
        </p:txBody>
      </p:sp>
      <p:sp>
        <p:nvSpPr>
          <p:cNvPr id="3" name="Content Placeholder 2">
            <a:extLst>
              <a:ext uri="{FF2B5EF4-FFF2-40B4-BE49-F238E27FC236}">
                <a16:creationId xmlns:a16="http://schemas.microsoft.com/office/drawing/2014/main" id="{28F5FD47-F0EC-4665-9424-465B01BF1C74}"/>
              </a:ext>
            </a:extLst>
          </p:cNvPr>
          <p:cNvSpPr>
            <a:spLocks noGrp="1"/>
          </p:cNvSpPr>
          <p:nvPr>
            <p:ph idx="1"/>
          </p:nvPr>
        </p:nvSpPr>
        <p:spPr>
          <a:xfrm>
            <a:off x="4705594" y="1240077"/>
            <a:ext cx="6034827" cy="4916465"/>
          </a:xfrm>
        </p:spPr>
        <p:txBody>
          <a:bodyPr anchor="t">
            <a:normAutofit/>
          </a:bodyPr>
          <a:lstStyle/>
          <a:p>
            <a:pPr marL="0" indent="0">
              <a:buNone/>
            </a:pPr>
            <a:r>
              <a:rPr lang="en-US" sz="3600" dirty="0"/>
              <a:t>Summer Conference</a:t>
            </a:r>
          </a:p>
          <a:p>
            <a:pPr marL="0" indent="0">
              <a:buNone/>
            </a:pPr>
            <a:r>
              <a:rPr lang="en-US" sz="3600" dirty="0"/>
              <a:t>June 4, 2019</a:t>
            </a:r>
          </a:p>
          <a:p>
            <a:pPr marL="0" indent="0">
              <a:buNone/>
            </a:pPr>
            <a:r>
              <a:rPr lang="en-US" sz="3600" dirty="0"/>
              <a:t>Lake Tahoe, Nevada</a:t>
            </a:r>
          </a:p>
        </p:txBody>
      </p:sp>
    </p:spTree>
    <p:extLst>
      <p:ext uri="{BB962C8B-B14F-4D97-AF65-F5344CB8AC3E}">
        <p14:creationId xmlns:p14="http://schemas.microsoft.com/office/powerpoint/2010/main" val="38217626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9BF05D-F33D-44D6-9548-BF27F9CBF8B3}"/>
              </a:ext>
            </a:extLst>
          </p:cNvPr>
          <p:cNvSpPr>
            <a:spLocks noGrp="1"/>
          </p:cNvSpPr>
          <p:nvPr>
            <p:ph type="title"/>
          </p:nvPr>
        </p:nvSpPr>
        <p:spPr/>
        <p:txBody>
          <a:bodyPr>
            <a:normAutofit/>
          </a:bodyPr>
          <a:lstStyle/>
          <a:p>
            <a:r>
              <a:rPr lang="en-US" sz="4400" i="1" dirty="0"/>
              <a:t>Defining the Issues</a:t>
            </a:r>
          </a:p>
        </p:txBody>
      </p:sp>
      <p:sp>
        <p:nvSpPr>
          <p:cNvPr id="3" name="Content Placeholder 2">
            <a:extLst>
              <a:ext uri="{FF2B5EF4-FFF2-40B4-BE49-F238E27FC236}">
                <a16:creationId xmlns:a16="http://schemas.microsoft.com/office/drawing/2014/main" id="{487A8E7C-D728-4FA3-8CCB-4C0DF77F71F6}"/>
              </a:ext>
            </a:extLst>
          </p:cNvPr>
          <p:cNvSpPr>
            <a:spLocks noGrp="1"/>
          </p:cNvSpPr>
          <p:nvPr>
            <p:ph idx="1"/>
          </p:nvPr>
        </p:nvSpPr>
        <p:spPr/>
        <p:txBody>
          <a:bodyPr/>
          <a:lstStyle/>
          <a:p>
            <a:pPr>
              <a:buFont typeface="Wingdings" panose="05000000000000000000" pitchFamily="2" charset="2"/>
              <a:buChar char="Ø"/>
            </a:pPr>
            <a:r>
              <a:rPr lang="en-US" sz="2400" dirty="0"/>
              <a:t>The Entitlement Mindset</a:t>
            </a:r>
          </a:p>
          <a:p>
            <a:pPr>
              <a:buFont typeface="Wingdings" panose="05000000000000000000" pitchFamily="2" charset="2"/>
              <a:buChar char="Ø"/>
            </a:pPr>
            <a:r>
              <a:rPr lang="en-US" sz="2400" dirty="0"/>
              <a:t>Upcoming </a:t>
            </a:r>
            <a:r>
              <a:rPr lang="en-US" sz="2400" dirty="0" err="1"/>
              <a:t>Homelanders</a:t>
            </a:r>
            <a:endParaRPr lang="en-US" sz="2400" dirty="0"/>
          </a:p>
          <a:p>
            <a:pPr>
              <a:buFont typeface="Wingdings" panose="05000000000000000000" pitchFamily="2" charset="2"/>
              <a:buChar char="Ø"/>
            </a:pPr>
            <a:r>
              <a:rPr lang="en-US" sz="2400"/>
              <a:t>LGBTQIA – </a:t>
            </a:r>
            <a:r>
              <a:rPr lang="en-US" sz="2400" dirty="0"/>
              <a:t>Being an Ally</a:t>
            </a:r>
          </a:p>
          <a:p>
            <a:pPr>
              <a:buFont typeface="Wingdings" panose="05000000000000000000" pitchFamily="2" charset="2"/>
              <a:buChar char="Ø"/>
            </a:pPr>
            <a:r>
              <a:rPr lang="en-US" sz="2400" dirty="0"/>
              <a:t>Strategies</a:t>
            </a:r>
          </a:p>
          <a:p>
            <a:pPr>
              <a:buFont typeface="Wingdings" panose="05000000000000000000" pitchFamily="2" charset="2"/>
              <a:buChar char="Ø"/>
            </a:pPr>
            <a:r>
              <a:rPr lang="en-US" sz="2400" dirty="0"/>
              <a:t> Changing the Paradigm</a:t>
            </a:r>
          </a:p>
          <a:p>
            <a:pPr marL="0" indent="0">
              <a:buNone/>
            </a:pPr>
            <a:endParaRPr lang="en-US" dirty="0"/>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20999600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D12A4-F06E-4ED9-91E1-67DBA7C5A853}"/>
              </a:ext>
            </a:extLst>
          </p:cNvPr>
          <p:cNvSpPr>
            <a:spLocks noGrp="1"/>
          </p:cNvSpPr>
          <p:nvPr>
            <p:ph type="title"/>
          </p:nvPr>
        </p:nvSpPr>
        <p:spPr/>
        <p:txBody>
          <a:bodyPr/>
          <a:lstStyle/>
          <a:p>
            <a:r>
              <a:rPr lang="en-US" dirty="0"/>
              <a:t>Generations</a:t>
            </a:r>
          </a:p>
        </p:txBody>
      </p:sp>
      <p:sp>
        <p:nvSpPr>
          <p:cNvPr id="3" name="Content Placeholder 2">
            <a:extLst>
              <a:ext uri="{FF2B5EF4-FFF2-40B4-BE49-F238E27FC236}">
                <a16:creationId xmlns:a16="http://schemas.microsoft.com/office/drawing/2014/main" id="{8CDB0F98-BFAD-46DD-BB27-20D4454BD135}"/>
              </a:ext>
            </a:extLst>
          </p:cNvPr>
          <p:cNvSpPr>
            <a:spLocks noGrp="1"/>
          </p:cNvSpPr>
          <p:nvPr>
            <p:ph idx="1"/>
          </p:nvPr>
        </p:nvSpPr>
        <p:spPr>
          <a:xfrm>
            <a:off x="1451579" y="2015732"/>
            <a:ext cx="9603275" cy="3825231"/>
          </a:xfrm>
        </p:spPr>
        <p:txBody>
          <a:bodyPr>
            <a:noAutofit/>
          </a:bodyPr>
          <a:lstStyle/>
          <a:p>
            <a:pPr lvl="0">
              <a:buClr>
                <a:srgbClr val="B71E42"/>
              </a:buClr>
            </a:pPr>
            <a:r>
              <a:rPr lang="en-US" sz="2800" dirty="0">
                <a:solidFill>
                  <a:prstClr val="black"/>
                </a:solidFill>
              </a:rPr>
              <a:t>G. I. – 1901-1924 (ages 95-118)</a:t>
            </a:r>
          </a:p>
          <a:p>
            <a:pPr lvl="0">
              <a:buClr>
                <a:srgbClr val="B71E42"/>
              </a:buClr>
            </a:pPr>
            <a:r>
              <a:rPr lang="en-US" sz="2800" dirty="0">
                <a:solidFill>
                  <a:prstClr val="black"/>
                </a:solidFill>
              </a:rPr>
              <a:t>Silent – 1925-1942 (ages 77-94)</a:t>
            </a:r>
          </a:p>
          <a:p>
            <a:pPr lvl="0">
              <a:buClr>
                <a:srgbClr val="B71E42"/>
              </a:buClr>
            </a:pPr>
            <a:r>
              <a:rPr lang="en-US" sz="2800" dirty="0">
                <a:solidFill>
                  <a:prstClr val="black"/>
                </a:solidFill>
              </a:rPr>
              <a:t>Boomers – 1943-1960 (ages 59-76)</a:t>
            </a:r>
          </a:p>
          <a:p>
            <a:pPr lvl="0">
              <a:buClr>
                <a:srgbClr val="B71E42"/>
              </a:buClr>
            </a:pPr>
            <a:r>
              <a:rPr lang="en-US" sz="2800" dirty="0">
                <a:solidFill>
                  <a:prstClr val="black"/>
                </a:solidFill>
              </a:rPr>
              <a:t>Generation X – 1961-1981 (ages 38-58)</a:t>
            </a:r>
          </a:p>
          <a:p>
            <a:pPr lvl="0">
              <a:buClr>
                <a:srgbClr val="B71E42"/>
              </a:buClr>
            </a:pPr>
            <a:r>
              <a:rPr lang="en-US" sz="2800" dirty="0">
                <a:solidFill>
                  <a:prstClr val="black"/>
                </a:solidFill>
              </a:rPr>
              <a:t>Millennials – 1982-2004 (ages 15-37)</a:t>
            </a:r>
          </a:p>
          <a:p>
            <a:pPr lvl="0">
              <a:buClr>
                <a:srgbClr val="B71E42"/>
              </a:buClr>
            </a:pPr>
            <a:r>
              <a:rPr lang="en-US" sz="2800" dirty="0" err="1">
                <a:solidFill>
                  <a:prstClr val="black"/>
                </a:solidFill>
              </a:rPr>
              <a:t>Homelander</a:t>
            </a:r>
            <a:r>
              <a:rPr lang="en-US" sz="2800" dirty="0">
                <a:solidFill>
                  <a:prstClr val="black"/>
                </a:solidFill>
              </a:rPr>
              <a:t> – 2005 – to present (ages 14 and under)</a:t>
            </a:r>
            <a:endParaRPr lang="en-US" sz="2800" dirty="0"/>
          </a:p>
        </p:txBody>
      </p:sp>
      <p:pic>
        <p:nvPicPr>
          <p:cNvPr id="4" name="Picture 3">
            <a:extLst>
              <a:ext uri="{FF2B5EF4-FFF2-40B4-BE49-F238E27FC236}">
                <a16:creationId xmlns:a16="http://schemas.microsoft.com/office/drawing/2014/main" id="{99BD8CFE-8787-47C3-BA49-88215F5D12FA}"/>
              </a:ext>
            </a:extLst>
          </p:cNvPr>
          <p:cNvPicPr>
            <a:picLocks noChangeAspect="1"/>
          </p:cNvPicPr>
          <p:nvPr/>
        </p:nvPicPr>
        <p:blipFill>
          <a:blip r:embed="rId2"/>
          <a:stretch>
            <a:fillRect/>
          </a:stretch>
        </p:blipFill>
        <p:spPr>
          <a:xfrm>
            <a:off x="4627984" y="135104"/>
            <a:ext cx="7027034" cy="1718650"/>
          </a:xfrm>
          <a:prstGeom prst="rect">
            <a:avLst/>
          </a:prstGeom>
        </p:spPr>
      </p:pic>
    </p:spTree>
    <p:extLst>
      <p:ext uri="{BB962C8B-B14F-4D97-AF65-F5344CB8AC3E}">
        <p14:creationId xmlns:p14="http://schemas.microsoft.com/office/powerpoint/2010/main" val="553851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A65B6-F5E3-49EC-A02D-55861F6ADBC2}"/>
              </a:ext>
            </a:extLst>
          </p:cNvPr>
          <p:cNvSpPr>
            <a:spLocks noGrp="1"/>
          </p:cNvSpPr>
          <p:nvPr>
            <p:ph type="title"/>
          </p:nvPr>
        </p:nvSpPr>
        <p:spPr>
          <a:xfrm>
            <a:off x="1451579" y="58723"/>
            <a:ext cx="9603275" cy="587229"/>
          </a:xfrm>
        </p:spPr>
        <p:txBody>
          <a:bodyPr/>
          <a:lstStyle/>
          <a:p>
            <a:r>
              <a:rPr lang="en-US" altLang="en-US" dirty="0"/>
              <a:t>GENERATIONAL  COMPARISONS</a:t>
            </a:r>
            <a:endParaRPr lang="en-US" dirty="0"/>
          </a:p>
        </p:txBody>
      </p:sp>
      <p:graphicFrame>
        <p:nvGraphicFramePr>
          <p:cNvPr id="4" name="Content Placeholder 3">
            <a:extLst>
              <a:ext uri="{FF2B5EF4-FFF2-40B4-BE49-F238E27FC236}">
                <a16:creationId xmlns:a16="http://schemas.microsoft.com/office/drawing/2014/main" id="{F8C480C2-744D-4B00-B2F7-6CD7C37F140B}"/>
              </a:ext>
            </a:extLst>
          </p:cNvPr>
          <p:cNvGraphicFramePr>
            <a:graphicFrameLocks noGrp="1"/>
          </p:cNvGraphicFramePr>
          <p:nvPr>
            <p:ph idx="1"/>
            <p:extLst>
              <p:ext uri="{D42A27DB-BD31-4B8C-83A1-F6EECF244321}">
                <p14:modId xmlns:p14="http://schemas.microsoft.com/office/powerpoint/2010/main" val="4024183089"/>
              </p:ext>
            </p:extLst>
          </p:nvPr>
        </p:nvGraphicFramePr>
        <p:xfrm>
          <a:off x="1450975" y="554037"/>
          <a:ext cx="9604374" cy="5326644"/>
        </p:xfrm>
        <a:graphic>
          <a:graphicData uri="http://schemas.openxmlformats.org/drawingml/2006/table">
            <a:tbl>
              <a:tblPr firstRow="1" bandRow="1">
                <a:tableStyleId>{5C22544A-7EE6-4342-B048-85BDC9FD1C3A}</a:tableStyleId>
              </a:tblPr>
              <a:tblGrid>
                <a:gridCol w="1600729">
                  <a:extLst>
                    <a:ext uri="{9D8B030D-6E8A-4147-A177-3AD203B41FA5}">
                      <a16:colId xmlns:a16="http://schemas.microsoft.com/office/drawing/2014/main" val="2788123188"/>
                    </a:ext>
                  </a:extLst>
                </a:gridCol>
                <a:gridCol w="1600729">
                  <a:extLst>
                    <a:ext uri="{9D8B030D-6E8A-4147-A177-3AD203B41FA5}">
                      <a16:colId xmlns:a16="http://schemas.microsoft.com/office/drawing/2014/main" val="1431940514"/>
                    </a:ext>
                  </a:extLst>
                </a:gridCol>
                <a:gridCol w="1600729">
                  <a:extLst>
                    <a:ext uri="{9D8B030D-6E8A-4147-A177-3AD203B41FA5}">
                      <a16:colId xmlns:a16="http://schemas.microsoft.com/office/drawing/2014/main" val="3884693782"/>
                    </a:ext>
                  </a:extLst>
                </a:gridCol>
                <a:gridCol w="1600729">
                  <a:extLst>
                    <a:ext uri="{9D8B030D-6E8A-4147-A177-3AD203B41FA5}">
                      <a16:colId xmlns:a16="http://schemas.microsoft.com/office/drawing/2014/main" val="285132781"/>
                    </a:ext>
                  </a:extLst>
                </a:gridCol>
                <a:gridCol w="1600729">
                  <a:extLst>
                    <a:ext uri="{9D8B030D-6E8A-4147-A177-3AD203B41FA5}">
                      <a16:colId xmlns:a16="http://schemas.microsoft.com/office/drawing/2014/main" val="3153596274"/>
                    </a:ext>
                  </a:extLst>
                </a:gridCol>
                <a:gridCol w="1600729">
                  <a:extLst>
                    <a:ext uri="{9D8B030D-6E8A-4147-A177-3AD203B41FA5}">
                      <a16:colId xmlns:a16="http://schemas.microsoft.com/office/drawing/2014/main" val="4194871163"/>
                    </a:ext>
                  </a:extLst>
                </a:gridCol>
              </a:tblGrid>
              <a:tr h="785040">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endParaRPr kumimoji="0" lang="en-US" altLang="en-US" sz="3900" b="0" i="0" u="none" strike="noStrike" cap="none" normalizeH="0" baseline="0" dirty="0">
                        <a:ln>
                          <a:noFill/>
                        </a:ln>
                        <a:solidFill>
                          <a:schemeClr val="tx2"/>
                        </a:solidFill>
                        <a:effectLst>
                          <a:outerShdw blurRad="38100" dist="38100" dir="2700000" algn="tl">
                            <a:srgbClr val="000000"/>
                          </a:outerShdw>
                        </a:effectLst>
                        <a:latin typeface="Garamond" panose="02020404030301010803" pitchFamily="18" charset="0"/>
                      </a:endParaRP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5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SILENT</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5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BOOMER</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5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GEN X</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5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MILLENNIAL</a:t>
                      </a:r>
                    </a:p>
                  </a:txBody>
                  <a:tcPr horzOverflow="overflow"/>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8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HOME-LANDER</a:t>
                      </a:r>
                    </a:p>
                  </a:txBody>
                  <a:tcPr/>
                </a:tc>
                <a:extLst>
                  <a:ext uri="{0D108BD9-81ED-4DB2-BD59-A6C34878D82A}">
                    <a16:rowId xmlns:a16="http://schemas.microsoft.com/office/drawing/2014/main" val="3575475679"/>
                  </a:ext>
                </a:extLst>
              </a:tr>
              <a:tr h="558251">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Size</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52 Million/Declining</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78 Million/Declining</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70.2 Million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78-100 Million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Growing Slowly(30%)</a:t>
                      </a:r>
                    </a:p>
                  </a:txBody>
                  <a:tcPr horzOverflow="overflow"/>
                </a:tc>
                <a:extLst>
                  <a:ext uri="{0D108BD9-81ED-4DB2-BD59-A6C34878D82A}">
                    <a16:rowId xmlns:a16="http://schemas.microsoft.com/office/drawing/2014/main" val="2984583938"/>
                  </a:ext>
                </a:extLst>
              </a:tr>
              <a:tr h="1067655">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Other Names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Traditionalists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Consciousness Generation</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Me Generation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Modern “Lost” Generation</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Slacker Generation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Generation Y</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Echo Boom</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Generation Next</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Digital Generation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Gen Z</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Re-Gen</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Anti-Gen</a:t>
                      </a:r>
                    </a:p>
                  </a:txBody>
                  <a:tcPr horzOverflow="overflow"/>
                </a:tc>
                <a:extLst>
                  <a:ext uri="{0D108BD9-81ED-4DB2-BD59-A6C34878D82A}">
                    <a16:rowId xmlns:a16="http://schemas.microsoft.com/office/drawing/2014/main" val="3543031153"/>
                  </a:ext>
                </a:extLst>
              </a:tr>
              <a:tr h="424503">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Heroes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GI Generation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Themselves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Anti-Heroes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Parents</a:t>
                      </a:r>
                    </a:p>
                  </a:txBody>
                  <a:tcPr horzOverflow="overflow"/>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    Super Heroes</a:t>
                      </a:r>
                    </a:p>
                  </a:txBody>
                  <a:tcPr/>
                </a:tc>
                <a:extLst>
                  <a:ext uri="{0D108BD9-81ED-4DB2-BD59-A6C34878D82A}">
                    <a16:rowId xmlns:a16="http://schemas.microsoft.com/office/drawing/2014/main" val="2940414599"/>
                  </a:ext>
                </a:extLst>
              </a:tr>
              <a:tr h="2491195">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Family Life</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Earliest marrying and babying generation </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Silent women divorces in record numbers</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Large numbers of women in the workforce later in the generational cycle</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Religious and/or spiritually oriented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Health oriented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Waiting until later in life to have children</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Have become “helicopter” parents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Adult oriented from an early age</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“Anti-child” movement</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Less parental supervision than ever before</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Little peer interaction in childhood</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“Special” – eagerly anticipated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Lowest parent to child ratio ever</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Universally protected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Sheltered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“Drone” Parenting</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More “Special”</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Planned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More Protected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More Security</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Non-Communicative</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Digital-Focused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Barraged with Anti-Everything</a:t>
                      </a:r>
                    </a:p>
                  </a:txBody>
                  <a:tcPr horzOverflow="overflow"/>
                </a:tc>
                <a:extLst>
                  <a:ext uri="{0D108BD9-81ED-4DB2-BD59-A6C34878D82A}">
                    <a16:rowId xmlns:a16="http://schemas.microsoft.com/office/drawing/2014/main" val="1120333111"/>
                  </a:ext>
                </a:extLst>
              </a:tr>
            </a:tbl>
          </a:graphicData>
        </a:graphic>
      </p:graphicFrame>
    </p:spTree>
    <p:extLst>
      <p:ext uri="{BB962C8B-B14F-4D97-AF65-F5344CB8AC3E}">
        <p14:creationId xmlns:p14="http://schemas.microsoft.com/office/powerpoint/2010/main" val="2707688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33F77-1367-4AE3-BFA0-99A287DA3F0C}"/>
              </a:ext>
            </a:extLst>
          </p:cNvPr>
          <p:cNvSpPr>
            <a:spLocks noGrp="1"/>
          </p:cNvSpPr>
          <p:nvPr>
            <p:ph type="title"/>
          </p:nvPr>
        </p:nvSpPr>
        <p:spPr>
          <a:xfrm>
            <a:off x="1451579" y="804519"/>
            <a:ext cx="9603275" cy="45719"/>
          </a:xfrm>
        </p:spPr>
        <p:txBody>
          <a:bodyPr>
            <a:normAutofit fontScale="90000"/>
          </a:bodyPr>
          <a:lstStyle/>
          <a:p>
            <a:endParaRPr lang="en-US" dirty="0"/>
          </a:p>
        </p:txBody>
      </p:sp>
      <p:graphicFrame>
        <p:nvGraphicFramePr>
          <p:cNvPr id="4" name="Content Placeholder 3">
            <a:extLst>
              <a:ext uri="{FF2B5EF4-FFF2-40B4-BE49-F238E27FC236}">
                <a16:creationId xmlns:a16="http://schemas.microsoft.com/office/drawing/2014/main" id="{3EF106D7-1A30-43D5-BDF0-FEAC66E93B9D}"/>
              </a:ext>
            </a:extLst>
          </p:cNvPr>
          <p:cNvGraphicFramePr>
            <a:graphicFrameLocks noGrp="1"/>
          </p:cNvGraphicFramePr>
          <p:nvPr>
            <p:ph idx="1"/>
            <p:extLst>
              <p:ext uri="{D42A27DB-BD31-4B8C-83A1-F6EECF244321}">
                <p14:modId xmlns:p14="http://schemas.microsoft.com/office/powerpoint/2010/main" val="3328227448"/>
              </p:ext>
            </p:extLst>
          </p:nvPr>
        </p:nvGraphicFramePr>
        <p:xfrm>
          <a:off x="1451295" y="100668"/>
          <a:ext cx="9604054" cy="6570800"/>
        </p:xfrm>
        <a:graphic>
          <a:graphicData uri="http://schemas.openxmlformats.org/drawingml/2006/table">
            <a:tbl>
              <a:tblPr firstRow="1" bandRow="1">
                <a:tableStyleId>{5C22544A-7EE6-4342-B048-85BDC9FD1C3A}</a:tableStyleId>
              </a:tblPr>
              <a:tblGrid>
                <a:gridCol w="1600409">
                  <a:extLst>
                    <a:ext uri="{9D8B030D-6E8A-4147-A177-3AD203B41FA5}">
                      <a16:colId xmlns:a16="http://schemas.microsoft.com/office/drawing/2014/main" val="2527070364"/>
                    </a:ext>
                  </a:extLst>
                </a:gridCol>
                <a:gridCol w="1600729">
                  <a:extLst>
                    <a:ext uri="{9D8B030D-6E8A-4147-A177-3AD203B41FA5}">
                      <a16:colId xmlns:a16="http://schemas.microsoft.com/office/drawing/2014/main" val="3018537137"/>
                    </a:ext>
                  </a:extLst>
                </a:gridCol>
                <a:gridCol w="1600729">
                  <a:extLst>
                    <a:ext uri="{9D8B030D-6E8A-4147-A177-3AD203B41FA5}">
                      <a16:colId xmlns:a16="http://schemas.microsoft.com/office/drawing/2014/main" val="370334899"/>
                    </a:ext>
                  </a:extLst>
                </a:gridCol>
                <a:gridCol w="1600729">
                  <a:extLst>
                    <a:ext uri="{9D8B030D-6E8A-4147-A177-3AD203B41FA5}">
                      <a16:colId xmlns:a16="http://schemas.microsoft.com/office/drawing/2014/main" val="2245094678"/>
                    </a:ext>
                  </a:extLst>
                </a:gridCol>
                <a:gridCol w="1600729">
                  <a:extLst>
                    <a:ext uri="{9D8B030D-6E8A-4147-A177-3AD203B41FA5}">
                      <a16:colId xmlns:a16="http://schemas.microsoft.com/office/drawing/2014/main" val="3318668405"/>
                    </a:ext>
                  </a:extLst>
                </a:gridCol>
                <a:gridCol w="1600729">
                  <a:extLst>
                    <a:ext uri="{9D8B030D-6E8A-4147-A177-3AD203B41FA5}">
                      <a16:colId xmlns:a16="http://schemas.microsoft.com/office/drawing/2014/main" val="804129306"/>
                    </a:ext>
                  </a:extLst>
                </a:gridCol>
              </a:tblGrid>
              <a:tr h="849704">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endParaRPr kumimoji="0" lang="en-US" altLang="en-US" sz="28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endParaRP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SILENT</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BOOMER</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GEN X</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MILLENNIAL</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4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HOMELANDER</a:t>
                      </a:r>
                    </a:p>
                  </a:txBody>
                  <a:tcPr horzOverflow="overflow"/>
                </a:tc>
                <a:extLst>
                  <a:ext uri="{0D108BD9-81ED-4DB2-BD59-A6C34878D82A}">
                    <a16:rowId xmlns:a16="http://schemas.microsoft.com/office/drawing/2014/main" val="518908456"/>
                  </a:ext>
                </a:extLst>
              </a:tr>
              <a:tr h="849704">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Work</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Large increase in number of people in “helping professionals” in 1960s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Workaholics</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Career focused</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First to seek work/life balance</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Not constrained by time and/or place</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3 out of 4 work more than 31 hours per week</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More discretionary income than any previous group</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err="1">
                          <a:ln>
                            <a:noFill/>
                          </a:ln>
                          <a:solidFill>
                            <a:schemeClr val="tx1"/>
                          </a:solidFill>
                          <a:effectLst>
                            <a:outerShdw blurRad="38100" dist="38100" dir="2700000" algn="tl">
                              <a:srgbClr val="000000"/>
                            </a:outerShdw>
                          </a:effectLst>
                          <a:latin typeface="Tahoma" panose="020B0604030504040204" pitchFamily="34" charset="0"/>
                        </a:rPr>
                        <a:t>WeWork</a:t>
                      </a: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t>
                      </a:r>
                      <a:r>
                        <a:rPr kumimoji="0" lang="en-US" altLang="en-US" sz="1200" b="0" i="0" u="none" strike="noStrike" cap="none" normalizeH="0" baseline="0" dirty="0" err="1">
                          <a:ln>
                            <a:noFill/>
                          </a:ln>
                          <a:solidFill>
                            <a:schemeClr val="tx1"/>
                          </a:solidFill>
                          <a:effectLst>
                            <a:outerShdw blurRad="38100" dist="38100" dir="2700000" algn="tl">
                              <a:srgbClr val="000000"/>
                            </a:outerShdw>
                          </a:effectLst>
                          <a:latin typeface="Tahoma" panose="020B0604030504040204" pitchFamily="34" charset="0"/>
                        </a:rPr>
                        <a:t>WeLive</a:t>
                      </a: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 Environments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Unknown</a:t>
                      </a:r>
                    </a:p>
                  </a:txBody>
                  <a:tcPr horzOverflow="overflow"/>
                </a:tc>
                <a:extLst>
                  <a:ext uri="{0D108BD9-81ED-4DB2-BD59-A6C34878D82A}">
                    <a16:rowId xmlns:a16="http://schemas.microsoft.com/office/drawing/2014/main" val="3093082984"/>
                  </a:ext>
                </a:extLst>
              </a:tr>
              <a:tr h="849704">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Significant Life Events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Depression</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Sexual revolution occurred while this generation was in mid-life</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Korean War</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Vietnam</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Sexual revolution</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1"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Kent </a:t>
                      </a: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State</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Gulf War</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Berlin Wall comes down</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Challenger explosion</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Columbine</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September 11</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Second Gulf War</a:t>
                      </a:r>
                    </a:p>
                  </a:txBody>
                  <a:tcPr horzOverflow="overflow"/>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Death of Bin-Laden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First President of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Recession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Shrinking Middle Class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War on Terror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“Reality” President</a:t>
                      </a:r>
                    </a:p>
                  </a:txBody>
                  <a:tcPr/>
                </a:tc>
                <a:extLst>
                  <a:ext uri="{0D108BD9-81ED-4DB2-BD59-A6C34878D82A}">
                    <a16:rowId xmlns:a16="http://schemas.microsoft.com/office/drawing/2014/main" val="2628124354"/>
                  </a:ext>
                </a:extLst>
              </a:tr>
              <a:tr h="849704">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*Notes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Generation of jealousies and role reversals</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Focused on previous generation while young and subsequent generation in adulthood</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Intense attention focused on this group for the entire Boomer lifespan</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Self-aware and self-centered (largest number of self-help books)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Mired in an age of death</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*AIDS</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*Homicides drug-related deaths increased</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*Suicidal (at a near record rate of almost 5000/year in mid 1980s)</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Optimistic</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Conventional</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Racially diverse</a:t>
                      </a:r>
                    </a:p>
                    <a:p>
                      <a:pPr marL="0" marR="0" lvl="0" indent="0" algn="l"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Pressured</a:t>
                      </a:r>
                    </a:p>
                  </a:txBody>
                  <a:tcPr horzOverflow="overflow"/>
                </a:tc>
                <a:tc>
                  <a:txBody>
                    <a:bodyPr/>
                    <a:lstStyle>
                      <a:lvl1pPr>
                        <a:spcBef>
                          <a:spcPct val="20000"/>
                        </a:spcBef>
                        <a:buClr>
                          <a:schemeClr val="hlink"/>
                        </a:buClr>
                        <a:buSzPct val="80000"/>
                        <a:buFont typeface="Arial" panose="020B0604020202020204" pitchFamily="34" charset="0"/>
                        <a:defRPr sz="2800">
                          <a:solidFill>
                            <a:schemeClr val="tx1"/>
                          </a:solidFill>
                          <a:effectLst>
                            <a:outerShdw blurRad="38100" dist="38100" dir="2700000" algn="tl">
                              <a:srgbClr val="000000"/>
                            </a:outerShdw>
                          </a:effectLst>
                          <a:latin typeface="Tahoma" panose="020B0604030504040204" pitchFamily="34" charset="0"/>
                        </a:defRPr>
                      </a:lvl1pPr>
                      <a:lvl2pPr>
                        <a:spcBef>
                          <a:spcPct val="20000"/>
                        </a:spcBef>
                        <a:buClr>
                          <a:schemeClr val="folHlink"/>
                        </a:buClr>
                        <a:buFont typeface="Wingdings" panose="05000000000000000000" pitchFamily="2" charset="2"/>
                        <a:defRPr sz="2400">
                          <a:solidFill>
                            <a:schemeClr val="tx1"/>
                          </a:solidFill>
                          <a:effectLst>
                            <a:outerShdw blurRad="38100" dist="38100" dir="2700000" algn="tl">
                              <a:srgbClr val="000000"/>
                            </a:outerShdw>
                          </a:effectLst>
                          <a:latin typeface="Tahoma" panose="020B0604030504040204" pitchFamily="34" charset="0"/>
                        </a:defRPr>
                      </a:lvl2pPr>
                      <a:lvl3pPr>
                        <a:spcBef>
                          <a:spcPct val="20000"/>
                        </a:spcBef>
                        <a:buClr>
                          <a:schemeClr val="hlink"/>
                        </a:buClr>
                        <a:buSzPct val="80000"/>
                        <a:buFont typeface="Arial" panose="020B0604020202020204" pitchFamily="34" charset="0"/>
                        <a:defRPr sz="2000">
                          <a:solidFill>
                            <a:schemeClr val="tx1"/>
                          </a:solidFill>
                          <a:effectLst>
                            <a:outerShdw blurRad="38100" dist="38100" dir="2700000" algn="tl">
                              <a:srgbClr val="000000"/>
                            </a:outerShdw>
                          </a:effectLst>
                          <a:latin typeface="Tahoma" panose="020B0604030504040204" pitchFamily="34" charset="0"/>
                        </a:defRPr>
                      </a:lvl3pPr>
                      <a:lvl4pPr>
                        <a:spcBef>
                          <a:spcPct val="20000"/>
                        </a:spcBef>
                        <a:buClr>
                          <a:schemeClr val="folHlink"/>
                        </a:buClr>
                        <a:buFont typeface="Wingdings" panose="05000000000000000000" pitchFamily="2" charset="2"/>
                        <a:defRPr>
                          <a:solidFill>
                            <a:schemeClr val="tx1"/>
                          </a:solidFill>
                          <a:effectLst>
                            <a:outerShdw blurRad="38100" dist="38100" dir="2700000" algn="tl">
                              <a:srgbClr val="000000"/>
                            </a:outerShdw>
                          </a:effectLst>
                          <a:latin typeface="Tahoma" panose="020B0604030504040204" pitchFamily="34" charset="0"/>
                        </a:defRPr>
                      </a:lvl4pPr>
                      <a:lvl5pPr>
                        <a:spcBef>
                          <a:spcPct val="20000"/>
                        </a:spcBef>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5pPr>
                      <a:lvl6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6pPr>
                      <a:lvl7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7pPr>
                      <a:lvl8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8pPr>
                      <a:lvl9pPr fontAlgn="base">
                        <a:spcBef>
                          <a:spcPct val="20000"/>
                        </a:spcBef>
                        <a:spcAft>
                          <a:spcPct val="0"/>
                        </a:spcAft>
                        <a:buClr>
                          <a:schemeClr val="hlink"/>
                        </a:buClr>
                        <a:buSzPct val="80000"/>
                        <a:buFont typeface="Arial" panose="020B0604020202020204" pitchFamily="34" charset="0"/>
                        <a:defRPr>
                          <a:solidFill>
                            <a:schemeClr val="tx1"/>
                          </a:solidFill>
                          <a:effectLst>
                            <a:outerShdw blurRad="38100" dist="38100" dir="2700000" algn="tl">
                              <a:srgbClr val="000000"/>
                            </a:outerShdw>
                          </a:effectLst>
                          <a:latin typeface="Tahoma" panose="020B0604030504040204" pitchFamily="34" charset="0"/>
                        </a:defRPr>
                      </a:lvl9pPr>
                    </a:lstStyle>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First generation of 21</a:t>
                      </a:r>
                      <a:r>
                        <a:rPr kumimoji="0" lang="en-US" altLang="en-US" sz="1200" b="0" i="0" u="none" strike="noStrike" cap="none" normalizeH="0" baseline="30000" dirty="0">
                          <a:ln>
                            <a:noFill/>
                          </a:ln>
                          <a:solidFill>
                            <a:schemeClr val="tx1"/>
                          </a:solidFill>
                          <a:effectLst>
                            <a:outerShdw blurRad="38100" dist="38100" dir="2700000" algn="tl">
                              <a:srgbClr val="000000"/>
                            </a:outerShdw>
                          </a:effectLst>
                          <a:latin typeface="Tahoma" panose="020B0604030504040204" pitchFamily="34" charset="0"/>
                        </a:rPr>
                        <a:t>st</a:t>
                      </a: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 Century</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“Tiny” Helpers</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Tethered within the home (Like </a:t>
                      </a:r>
                      <a:r>
                        <a:rPr kumimoji="0" lang="en-US" altLang="en-US" sz="1200" b="0" i="0" u="none" strike="noStrike" cap="none" normalizeH="0" baseline="0" dirty="0" err="1">
                          <a:ln>
                            <a:noFill/>
                          </a:ln>
                          <a:solidFill>
                            <a:schemeClr val="tx1"/>
                          </a:solidFill>
                          <a:effectLst>
                            <a:outerShdw blurRad="38100" dist="38100" dir="2700000" algn="tl">
                              <a:srgbClr val="000000"/>
                            </a:outerShdw>
                          </a:effectLst>
                          <a:latin typeface="Tahoma" panose="020B0604030504040204" pitchFamily="34" charset="0"/>
                        </a:rPr>
                        <a:t>Silents</a:t>
                      </a: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NOT encouraged to take chances</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Most safety drills in schools</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defRPr/>
                      </a:pPr>
                      <a:r>
                        <a:rPr kumimoji="0" lang="en-US" altLang="en-US" sz="12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Armed</a:t>
                      </a:r>
                    </a:p>
                    <a:p>
                      <a:pPr marL="0" marR="0" lvl="0" indent="0" algn="ctr" defTabSz="914400" rtl="0" eaLnBrk="1" fontAlgn="base" latinLnBrk="0" hangingPunct="1">
                        <a:lnSpc>
                          <a:spcPct val="100000"/>
                        </a:lnSpc>
                        <a:spcBef>
                          <a:spcPct val="20000"/>
                        </a:spcBef>
                        <a:spcAft>
                          <a:spcPct val="0"/>
                        </a:spcAft>
                        <a:buClr>
                          <a:schemeClr val="hlink"/>
                        </a:buClr>
                        <a:buSzPct val="80000"/>
                        <a:buFont typeface="Arial" panose="020B0604020202020204" pitchFamily="34" charset="0"/>
                        <a:buNone/>
                        <a:tabLst/>
                      </a:pPr>
                      <a:r>
                        <a:rPr kumimoji="0" lang="en-US" altLang="en-US" sz="1300" b="0" i="0" u="none" strike="noStrike" cap="none" normalizeH="0" baseline="0" dirty="0">
                          <a:ln>
                            <a:noFill/>
                          </a:ln>
                          <a:solidFill>
                            <a:schemeClr val="tx1"/>
                          </a:solidFill>
                          <a:effectLst>
                            <a:outerShdw blurRad="38100" dist="38100" dir="2700000" algn="tl">
                              <a:srgbClr val="000000"/>
                            </a:outerShdw>
                          </a:effectLst>
                          <a:latin typeface="Tahoma" panose="020B0604030504040204" pitchFamily="34" charset="0"/>
                        </a:rPr>
                        <a:t>Suicides at a younger age</a:t>
                      </a:r>
                    </a:p>
                  </a:txBody>
                  <a:tcPr horzOverflow="overflow"/>
                </a:tc>
                <a:extLst>
                  <a:ext uri="{0D108BD9-81ED-4DB2-BD59-A6C34878D82A}">
                    <a16:rowId xmlns:a16="http://schemas.microsoft.com/office/drawing/2014/main" val="99363156"/>
                  </a:ext>
                </a:extLst>
              </a:tr>
            </a:tbl>
          </a:graphicData>
        </a:graphic>
      </p:graphicFrame>
    </p:spTree>
    <p:extLst>
      <p:ext uri="{BB962C8B-B14F-4D97-AF65-F5344CB8AC3E}">
        <p14:creationId xmlns:p14="http://schemas.microsoft.com/office/powerpoint/2010/main" val="3454408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1AA8AFB0-2084-4295-BDE3-CC9824F5838B}"/>
              </a:ext>
            </a:extLst>
          </p:cNvPr>
          <p:cNvSpPr>
            <a:spLocks noGrp="1"/>
          </p:cNvSpPr>
          <p:nvPr>
            <p:ph type="title"/>
          </p:nvPr>
        </p:nvSpPr>
        <p:spPr>
          <a:xfrm>
            <a:off x="1451579" y="2303047"/>
            <a:ext cx="3272093" cy="2674198"/>
          </a:xfrm>
        </p:spPr>
        <p:txBody>
          <a:bodyPr anchor="t">
            <a:normAutofit/>
          </a:bodyPr>
          <a:lstStyle/>
          <a:p>
            <a:r>
              <a:rPr lang="en-US" dirty="0"/>
              <a:t>Problematic Issues</a:t>
            </a:r>
          </a:p>
        </p:txBody>
      </p:sp>
      <p:cxnSp>
        <p:nvCxnSpPr>
          <p:cNvPr id="14" name="Straight Connector 13">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8" name="Picture 17">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0" name="Straight Connector 19">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7" name="Content Placeholder 2">
            <a:extLst>
              <a:ext uri="{FF2B5EF4-FFF2-40B4-BE49-F238E27FC236}">
                <a16:creationId xmlns:a16="http://schemas.microsoft.com/office/drawing/2014/main" id="{559BC1D1-DD2F-4D6E-8C5A-64475703E9C5}"/>
              </a:ext>
            </a:extLst>
          </p:cNvPr>
          <p:cNvGraphicFramePr>
            <a:graphicFrameLocks noGrp="1"/>
          </p:cNvGraphicFramePr>
          <p:nvPr>
            <p:ph idx="1"/>
            <p:extLst>
              <p:ext uri="{D42A27DB-BD31-4B8C-83A1-F6EECF244321}">
                <p14:modId xmlns:p14="http://schemas.microsoft.com/office/powerpoint/2010/main" val="50904759"/>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0377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428C032B-C6FA-490A-A0B5-5FB5A0D18221}"/>
              </a:ext>
            </a:extLst>
          </p:cNvPr>
          <p:cNvSpPr>
            <a:spLocks noGrp="1"/>
          </p:cNvSpPr>
          <p:nvPr>
            <p:ph type="title"/>
          </p:nvPr>
        </p:nvSpPr>
        <p:spPr>
          <a:xfrm>
            <a:off x="1451579" y="2303047"/>
            <a:ext cx="3272093" cy="2674198"/>
          </a:xfrm>
        </p:spPr>
        <p:txBody>
          <a:bodyPr anchor="t">
            <a:normAutofit/>
          </a:bodyPr>
          <a:lstStyle/>
          <a:p>
            <a:r>
              <a:rPr lang="en-US" dirty="0"/>
              <a:t>Problematic Issues continued…</a:t>
            </a:r>
          </a:p>
        </p:txBody>
      </p:sp>
      <p:cxnSp>
        <p:nvCxnSpPr>
          <p:cNvPr id="14" name="Straight Connector 13">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8" name="Picture 17">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0" name="Straight Connector 19">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718EDBFB-356C-4F38-BBF2-8BA1F1F70F2F}"/>
              </a:ext>
            </a:extLst>
          </p:cNvPr>
          <p:cNvGraphicFramePr>
            <a:graphicFrameLocks noGrp="1"/>
          </p:cNvGraphicFramePr>
          <p:nvPr>
            <p:ph idx="1"/>
            <p:extLst>
              <p:ext uri="{D42A27DB-BD31-4B8C-83A1-F6EECF244321}">
                <p14:modId xmlns:p14="http://schemas.microsoft.com/office/powerpoint/2010/main" val="236778455"/>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1466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id="{08E7A6F0-5CD3-481E-B0F2-E7F99FE675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9">
            <a:extLst>
              <a:ext uri="{FF2B5EF4-FFF2-40B4-BE49-F238E27FC236}">
                <a16:creationId xmlns:a16="http://schemas.microsoft.com/office/drawing/2014/main" id="{511290DF-4975-4FCD-8B8D-BBC86B8366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BDC408D2-A4FB-4BED-9C64-4624C4C3CDB7}"/>
              </a:ext>
            </a:extLst>
          </p:cNvPr>
          <p:cNvSpPr>
            <a:spLocks noGrp="1"/>
          </p:cNvSpPr>
          <p:nvPr>
            <p:ph type="title"/>
          </p:nvPr>
        </p:nvSpPr>
        <p:spPr>
          <a:xfrm>
            <a:off x="860612" y="1138228"/>
            <a:ext cx="3793685" cy="3858767"/>
          </a:xfrm>
        </p:spPr>
        <p:txBody>
          <a:bodyPr anchor="ctr">
            <a:normAutofit/>
          </a:bodyPr>
          <a:lstStyle/>
          <a:p>
            <a:r>
              <a:rPr lang="en-US" sz="3600" dirty="0"/>
              <a:t>2018 Fall Student Gallup Poll 5th -12th Grades</a:t>
            </a:r>
          </a:p>
        </p:txBody>
      </p:sp>
      <p:grpSp>
        <p:nvGrpSpPr>
          <p:cNvPr id="12" name="Group 11">
            <a:extLst>
              <a:ext uri="{FF2B5EF4-FFF2-40B4-BE49-F238E27FC236}">
                <a16:creationId xmlns:a16="http://schemas.microsoft.com/office/drawing/2014/main" id="{357CA18A-A333-4DCB-842B-76827D2ECB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00021" y="638300"/>
            <a:ext cx="6409605" cy="4858625"/>
            <a:chOff x="7807230" y="2012810"/>
            <a:chExt cx="3251252" cy="3459865"/>
          </a:xfrm>
        </p:grpSpPr>
        <p:sp>
          <p:nvSpPr>
            <p:cNvPr id="13" name="Rectangle 12">
              <a:extLst>
                <a:ext uri="{FF2B5EF4-FFF2-40B4-BE49-F238E27FC236}">
                  <a16:creationId xmlns:a16="http://schemas.microsoft.com/office/drawing/2014/main" id="{6E785FC3-CE7B-46F8-8C7A-EBBF001ED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5069D9A-30C7-4159-880C-DD2BDC5100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9FE1511-6E1B-4F0E-8FF0-958527181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9891" y="973636"/>
            <a:ext cx="5769864" cy="4187952"/>
          </a:xfrm>
          <a:prstGeom prst="rect">
            <a:avLst/>
          </a:prstGeom>
          <a:solidFill>
            <a:srgbClr val="FFFFFF"/>
          </a:solidFill>
          <a:ln w="6350">
            <a:solidFill>
              <a:srgbClr val="DFDBD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3AC3E6-B501-411E-BA92-1B977F8835AE}"/>
              </a:ext>
            </a:extLst>
          </p:cNvPr>
          <p:cNvSpPr>
            <a:spLocks noGrp="1"/>
          </p:cNvSpPr>
          <p:nvPr>
            <p:ph idx="1"/>
          </p:nvPr>
        </p:nvSpPr>
        <p:spPr>
          <a:xfrm>
            <a:off x="5584483" y="1138228"/>
            <a:ext cx="5440680" cy="3858768"/>
          </a:xfrm>
        </p:spPr>
        <p:txBody>
          <a:bodyPr anchor="ctr">
            <a:normAutofit/>
          </a:bodyPr>
          <a:lstStyle/>
          <a:p>
            <a:pPr marL="0" lvl="0" indent="0">
              <a:lnSpc>
                <a:spcPct val="110000"/>
              </a:lnSpc>
              <a:buClr>
                <a:srgbClr val="B71E42"/>
              </a:buClr>
              <a:buNone/>
            </a:pPr>
            <a:r>
              <a:rPr lang="en-US" sz="1700">
                <a:solidFill>
                  <a:srgbClr val="000000"/>
                </a:solidFill>
              </a:rPr>
              <a:t>Engagement – THE INVOLVEMENT IN AND ENTHUSIASM FOR SCHOOL – </a:t>
            </a:r>
          </a:p>
          <a:p>
            <a:pPr marL="0" lvl="0" indent="0">
              <a:lnSpc>
                <a:spcPct val="110000"/>
              </a:lnSpc>
              <a:buClr>
                <a:srgbClr val="B71E42"/>
              </a:buClr>
              <a:buNone/>
            </a:pPr>
            <a:r>
              <a:rPr lang="en-US" sz="1700">
                <a:solidFill>
                  <a:srgbClr val="000000"/>
                </a:solidFill>
              </a:rPr>
              <a:t>Overall 47% were Engaged in their learning</a:t>
            </a:r>
          </a:p>
          <a:p>
            <a:pPr marL="0" lvl="0" indent="0">
              <a:lnSpc>
                <a:spcPct val="110000"/>
              </a:lnSpc>
              <a:buClr>
                <a:srgbClr val="B71E42"/>
              </a:buClr>
              <a:buNone/>
            </a:pPr>
            <a:r>
              <a:rPr lang="en-US" sz="1700">
                <a:solidFill>
                  <a:srgbClr val="000000"/>
                </a:solidFill>
              </a:rPr>
              <a:t>30% Not engaged</a:t>
            </a:r>
          </a:p>
          <a:p>
            <a:pPr marL="0" lvl="0" indent="0">
              <a:lnSpc>
                <a:spcPct val="110000"/>
              </a:lnSpc>
              <a:buClr>
                <a:srgbClr val="B71E42"/>
              </a:buClr>
              <a:buNone/>
            </a:pPr>
            <a:r>
              <a:rPr lang="en-US" sz="1700">
                <a:solidFill>
                  <a:srgbClr val="000000"/>
                </a:solidFill>
              </a:rPr>
              <a:t>23% Actively Disengaged</a:t>
            </a:r>
          </a:p>
          <a:p>
            <a:pPr marL="0" lvl="0" indent="0">
              <a:lnSpc>
                <a:spcPct val="110000"/>
              </a:lnSpc>
              <a:buClr>
                <a:srgbClr val="B71E42"/>
              </a:buClr>
              <a:buNone/>
            </a:pPr>
            <a:r>
              <a:rPr lang="en-US" sz="1700">
                <a:solidFill>
                  <a:srgbClr val="000000"/>
                </a:solidFill>
              </a:rPr>
              <a:t>Hope - THE IDEAS AND ENERGY STUDENTS HAVE FOR THE FUTURE – </a:t>
            </a:r>
          </a:p>
          <a:p>
            <a:pPr marL="0" lvl="0" indent="0">
              <a:lnSpc>
                <a:spcPct val="110000"/>
              </a:lnSpc>
              <a:buClr>
                <a:srgbClr val="B71E42"/>
              </a:buClr>
              <a:buNone/>
            </a:pPr>
            <a:r>
              <a:rPr lang="en-US" sz="1700">
                <a:solidFill>
                  <a:srgbClr val="000000"/>
                </a:solidFill>
              </a:rPr>
              <a:t>43% were Hopeful </a:t>
            </a:r>
          </a:p>
          <a:p>
            <a:pPr marL="0" lvl="0" indent="0">
              <a:lnSpc>
                <a:spcPct val="110000"/>
              </a:lnSpc>
              <a:buClr>
                <a:srgbClr val="B71E42"/>
              </a:buClr>
              <a:buNone/>
            </a:pPr>
            <a:r>
              <a:rPr lang="en-US" sz="1700">
                <a:solidFill>
                  <a:srgbClr val="000000"/>
                </a:solidFill>
              </a:rPr>
              <a:t>36% Stuck</a:t>
            </a:r>
          </a:p>
          <a:p>
            <a:pPr marL="0" lvl="0" indent="0">
              <a:lnSpc>
                <a:spcPct val="110000"/>
              </a:lnSpc>
              <a:buClr>
                <a:srgbClr val="B71E42"/>
              </a:buClr>
              <a:buNone/>
            </a:pPr>
            <a:r>
              <a:rPr lang="en-US" sz="1700">
                <a:solidFill>
                  <a:srgbClr val="000000"/>
                </a:solidFill>
              </a:rPr>
              <a:t>21% Discouraged</a:t>
            </a:r>
          </a:p>
          <a:p>
            <a:pPr marL="0" indent="0">
              <a:lnSpc>
                <a:spcPct val="110000"/>
              </a:lnSpc>
              <a:buNone/>
            </a:pPr>
            <a:endParaRPr lang="en-US" sz="1700">
              <a:solidFill>
                <a:srgbClr val="000000"/>
              </a:solidFill>
            </a:endParaRPr>
          </a:p>
        </p:txBody>
      </p:sp>
      <p:pic>
        <p:nvPicPr>
          <p:cNvPr id="18" name="Picture 17">
            <a:extLst>
              <a:ext uri="{FF2B5EF4-FFF2-40B4-BE49-F238E27FC236}">
                <a16:creationId xmlns:a16="http://schemas.microsoft.com/office/drawing/2014/main" id="{025CEF6D-5E98-4B5C-A10F-7459C1EEF10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0" name="Straight Connector 19">
            <a:extLst>
              <a:ext uri="{FF2B5EF4-FFF2-40B4-BE49-F238E27FC236}">
                <a16:creationId xmlns:a16="http://schemas.microsoft.com/office/drawing/2014/main" id="{05C73161-1E4E-4E6A-91B2-E885CF8FFB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9717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81B45-E0E1-48B2-A921-0BBFB32FFB54}"/>
              </a:ext>
            </a:extLst>
          </p:cNvPr>
          <p:cNvSpPr>
            <a:spLocks noGrp="1"/>
          </p:cNvSpPr>
          <p:nvPr>
            <p:ph type="title"/>
          </p:nvPr>
        </p:nvSpPr>
        <p:spPr/>
        <p:txBody>
          <a:bodyPr/>
          <a:lstStyle/>
          <a:p>
            <a:r>
              <a:rPr lang="en-US" dirty="0"/>
              <a:t>One View: Rhonda </a:t>
            </a:r>
            <a:r>
              <a:rPr lang="en-US" dirty="0" err="1"/>
              <a:t>Rompola</a:t>
            </a:r>
            <a:r>
              <a:rPr lang="en-US" dirty="0"/>
              <a:t> (SMU 1991-2016)</a:t>
            </a:r>
          </a:p>
        </p:txBody>
      </p:sp>
      <p:sp>
        <p:nvSpPr>
          <p:cNvPr id="3" name="Content Placeholder 2">
            <a:extLst>
              <a:ext uri="{FF2B5EF4-FFF2-40B4-BE49-F238E27FC236}">
                <a16:creationId xmlns:a16="http://schemas.microsoft.com/office/drawing/2014/main" id="{BECF9DAE-B42F-432E-B541-8CB68BFC26C5}"/>
              </a:ext>
            </a:extLst>
          </p:cNvPr>
          <p:cNvSpPr>
            <a:spLocks noGrp="1"/>
          </p:cNvSpPr>
          <p:nvPr>
            <p:ph idx="1"/>
          </p:nvPr>
        </p:nvSpPr>
        <p:spPr>
          <a:xfrm>
            <a:off x="1451579" y="2015732"/>
            <a:ext cx="9603275" cy="3769248"/>
          </a:xfrm>
        </p:spPr>
        <p:txBody>
          <a:bodyPr>
            <a:normAutofit lnSpcReduction="10000"/>
          </a:bodyPr>
          <a:lstStyle/>
          <a:p>
            <a:pPr lvl="0">
              <a:buClr>
                <a:srgbClr val="B71E42"/>
              </a:buClr>
              <a:buFont typeface="Wingdings" panose="05000000000000000000" pitchFamily="2" charset="2"/>
              <a:buChar char="Ø"/>
            </a:pPr>
            <a:r>
              <a:rPr lang="en-US" dirty="0">
                <a:solidFill>
                  <a:prstClr val="black"/>
                </a:solidFill>
              </a:rPr>
              <a:t>Changing Attitudes of Student-Athletes</a:t>
            </a:r>
          </a:p>
          <a:p>
            <a:pPr lvl="0">
              <a:buClr>
                <a:srgbClr val="B71E42"/>
              </a:buClr>
              <a:buFont typeface="Wingdings" panose="05000000000000000000" pitchFamily="2" charset="2"/>
              <a:buChar char="Ø"/>
            </a:pPr>
            <a:r>
              <a:rPr lang="en-US" dirty="0">
                <a:solidFill>
                  <a:prstClr val="black"/>
                </a:solidFill>
              </a:rPr>
              <a:t> Kids are not as coachable</a:t>
            </a:r>
          </a:p>
          <a:p>
            <a:pPr lvl="0">
              <a:buClr>
                <a:srgbClr val="B71E42"/>
              </a:buClr>
              <a:buFont typeface="Wingdings" panose="05000000000000000000" pitchFamily="2" charset="2"/>
              <a:buChar char="Ø"/>
            </a:pPr>
            <a:r>
              <a:rPr lang="en-US" dirty="0">
                <a:solidFill>
                  <a:prstClr val="black"/>
                </a:solidFill>
              </a:rPr>
              <a:t> Talking back to coaches is the norm</a:t>
            </a:r>
          </a:p>
          <a:p>
            <a:pPr lvl="0">
              <a:buClr>
                <a:srgbClr val="B71E42"/>
              </a:buClr>
              <a:buFont typeface="Wingdings" panose="05000000000000000000" pitchFamily="2" charset="2"/>
              <a:buChar char="Ø"/>
            </a:pPr>
            <a:r>
              <a:rPr lang="en-US" dirty="0">
                <a:solidFill>
                  <a:prstClr val="black"/>
                </a:solidFill>
              </a:rPr>
              <a:t> Concern about ‘the check’</a:t>
            </a:r>
          </a:p>
          <a:p>
            <a:pPr lvl="0">
              <a:buClr>
                <a:srgbClr val="B71E42"/>
              </a:buClr>
              <a:buFont typeface="Wingdings" panose="05000000000000000000" pitchFamily="2" charset="2"/>
              <a:buChar char="Ø"/>
            </a:pPr>
            <a:r>
              <a:rPr lang="en-US" dirty="0">
                <a:solidFill>
                  <a:prstClr val="black"/>
                </a:solidFill>
              </a:rPr>
              <a:t> Rule changes have made recruiting more stressful and added to the entitlement factor</a:t>
            </a:r>
          </a:p>
          <a:p>
            <a:pPr lvl="0">
              <a:buClr>
                <a:srgbClr val="B71E42"/>
              </a:buClr>
              <a:buFont typeface="Wingdings" panose="05000000000000000000" pitchFamily="2" charset="2"/>
              <a:buChar char="Ø"/>
            </a:pPr>
            <a:r>
              <a:rPr lang="en-US" dirty="0">
                <a:solidFill>
                  <a:prstClr val="black"/>
                </a:solidFill>
              </a:rPr>
              <a:t> Texting, shopping around</a:t>
            </a:r>
          </a:p>
          <a:p>
            <a:pPr lvl="0">
              <a:buClr>
                <a:srgbClr val="B71E42"/>
              </a:buClr>
              <a:buFont typeface="Wingdings" panose="05000000000000000000" pitchFamily="2" charset="2"/>
              <a:buChar char="Ø"/>
            </a:pPr>
            <a:r>
              <a:rPr lang="en-US" dirty="0">
                <a:solidFill>
                  <a:prstClr val="black"/>
                </a:solidFill>
              </a:rPr>
              <a:t> Adjusting to kids rather than kids adjusting to coaches and the programs</a:t>
            </a:r>
          </a:p>
          <a:p>
            <a:pPr lvl="0">
              <a:buClr>
                <a:srgbClr val="B71E42"/>
              </a:buClr>
              <a:buFont typeface="Wingdings" panose="05000000000000000000" pitchFamily="2" charset="2"/>
              <a:buChar char="Ø"/>
            </a:pPr>
            <a:r>
              <a:rPr lang="en-US" dirty="0">
                <a:solidFill>
                  <a:prstClr val="black"/>
                </a:solidFill>
              </a:rPr>
              <a:t> Are you adjusting your programs for the kids (student-athletes)?</a:t>
            </a:r>
          </a:p>
          <a:p>
            <a:pPr marL="0" indent="0">
              <a:buNone/>
            </a:pPr>
            <a:endParaRPr lang="en-US" dirty="0"/>
          </a:p>
        </p:txBody>
      </p:sp>
    </p:spTree>
    <p:extLst>
      <p:ext uri="{BB962C8B-B14F-4D97-AF65-F5344CB8AC3E}">
        <p14:creationId xmlns:p14="http://schemas.microsoft.com/office/powerpoint/2010/main" val="419053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33077-80D6-401A-8251-E25B57B945CC}"/>
              </a:ext>
            </a:extLst>
          </p:cNvPr>
          <p:cNvSpPr>
            <a:spLocks noGrp="1"/>
          </p:cNvSpPr>
          <p:nvPr>
            <p:ph type="title"/>
          </p:nvPr>
        </p:nvSpPr>
        <p:spPr>
          <a:xfrm>
            <a:off x="1451579" y="403413"/>
            <a:ext cx="9603275" cy="905434"/>
          </a:xfrm>
        </p:spPr>
        <p:txBody>
          <a:bodyPr/>
          <a:lstStyle/>
          <a:p>
            <a:r>
              <a:rPr lang="en-US" dirty="0"/>
              <a:t>Drug Use and Attitudes</a:t>
            </a:r>
          </a:p>
        </p:txBody>
      </p:sp>
      <p:pic>
        <p:nvPicPr>
          <p:cNvPr id="4" name="Content Placeholder 3">
            <a:extLst>
              <a:ext uri="{FF2B5EF4-FFF2-40B4-BE49-F238E27FC236}">
                <a16:creationId xmlns:a16="http://schemas.microsoft.com/office/drawing/2014/main" id="{D96C1CDB-74DD-4571-BAD8-6B376D06AC25}"/>
              </a:ext>
            </a:extLst>
          </p:cNvPr>
          <p:cNvPicPr>
            <a:picLocks noGrp="1" noChangeAspect="1"/>
          </p:cNvPicPr>
          <p:nvPr>
            <p:ph idx="1"/>
          </p:nvPr>
        </p:nvPicPr>
        <p:blipFill>
          <a:blip r:embed="rId2"/>
          <a:stretch>
            <a:fillRect/>
          </a:stretch>
        </p:blipFill>
        <p:spPr>
          <a:xfrm>
            <a:off x="121666" y="2071614"/>
            <a:ext cx="2926334" cy="1920406"/>
          </a:xfrm>
          <a:prstGeom prst="rect">
            <a:avLst/>
          </a:prstGeom>
        </p:spPr>
      </p:pic>
      <p:sp>
        <p:nvSpPr>
          <p:cNvPr id="5" name="Rectangle 4">
            <a:extLst>
              <a:ext uri="{FF2B5EF4-FFF2-40B4-BE49-F238E27FC236}">
                <a16:creationId xmlns:a16="http://schemas.microsoft.com/office/drawing/2014/main" id="{D23618B7-40D5-4B31-9F95-968930C3E67E}"/>
              </a:ext>
            </a:extLst>
          </p:cNvPr>
          <p:cNvSpPr/>
          <p:nvPr/>
        </p:nvSpPr>
        <p:spPr>
          <a:xfrm>
            <a:off x="3133165" y="1958788"/>
            <a:ext cx="8901953" cy="3970318"/>
          </a:xfrm>
          <a:prstGeom prst="rect">
            <a:avLst/>
          </a:prstGeom>
        </p:spPr>
        <p:txBody>
          <a:bodyPr wrap="square">
            <a:spAutoFit/>
          </a:bodyPr>
          <a:lstStyle/>
          <a:p>
            <a:pPr lvl="0">
              <a:buClr>
                <a:srgbClr val="B71E42"/>
              </a:buClr>
              <a:buFont typeface="Wingdings" panose="05000000000000000000" pitchFamily="2" charset="2"/>
              <a:buChar char="Ø"/>
            </a:pPr>
            <a:r>
              <a:rPr lang="en-US" sz="1400" dirty="0"/>
              <a:t>What NCAA Division has the highest rate of marijuana and other drug use?</a:t>
            </a:r>
          </a:p>
          <a:p>
            <a:pPr lvl="0">
              <a:buClr>
                <a:srgbClr val="B71E42"/>
              </a:buClr>
            </a:pPr>
            <a:endParaRPr lang="en-US" sz="1400" dirty="0"/>
          </a:p>
          <a:p>
            <a:pPr lvl="0">
              <a:buClr>
                <a:srgbClr val="B71E42"/>
              </a:buClr>
              <a:buFont typeface="Wingdings" panose="05000000000000000000" pitchFamily="2" charset="2"/>
              <a:buChar char="Ø"/>
            </a:pPr>
            <a:r>
              <a:rPr lang="en-US" sz="1400" dirty="0"/>
              <a:t>Student-Athletes, compared to other students on campus, report higher rates of heavy episodic drinking. One in five male student-athletes using alcohol report drinking 10 or more drinks in an outing.</a:t>
            </a:r>
          </a:p>
          <a:p>
            <a:pPr lvl="0">
              <a:buClr>
                <a:srgbClr val="B71E42"/>
              </a:buClr>
            </a:pPr>
            <a:endParaRPr lang="en-US" sz="1400" dirty="0"/>
          </a:p>
          <a:p>
            <a:pPr lvl="0">
              <a:buClr>
                <a:srgbClr val="B71E42"/>
              </a:buClr>
              <a:buFont typeface="Wingdings" panose="05000000000000000000" pitchFamily="2" charset="2"/>
              <a:buChar char="Ø"/>
            </a:pPr>
            <a:r>
              <a:rPr lang="en-US" sz="1400" dirty="0"/>
              <a:t>Fewer NCAA student-athletes report using marijuana than other students on campus. The percentage has remained relatively flat over the last 10 years.</a:t>
            </a:r>
          </a:p>
          <a:p>
            <a:pPr lvl="0">
              <a:buClr>
                <a:srgbClr val="B71E42"/>
              </a:buClr>
            </a:pPr>
            <a:endParaRPr lang="en-US" sz="1400" dirty="0"/>
          </a:p>
          <a:p>
            <a:pPr lvl="0">
              <a:buClr>
                <a:srgbClr val="B71E42"/>
              </a:buClr>
              <a:buFont typeface="Wingdings" panose="05000000000000000000" pitchFamily="2" charset="2"/>
              <a:buChar char="Ø"/>
            </a:pPr>
            <a:r>
              <a:rPr lang="en-US" sz="1400" dirty="0"/>
              <a:t>57% said testing is a deterrent for drug use</a:t>
            </a:r>
          </a:p>
          <a:p>
            <a:pPr lvl="0">
              <a:buClr>
                <a:srgbClr val="B71E42"/>
              </a:buClr>
              <a:buFont typeface="Wingdings" panose="05000000000000000000" pitchFamily="2" charset="2"/>
              <a:buChar char="Ø"/>
            </a:pPr>
            <a:endParaRPr lang="en-US" sz="1400" dirty="0"/>
          </a:p>
          <a:p>
            <a:pPr lvl="0">
              <a:buClr>
                <a:srgbClr val="B71E42"/>
              </a:buClr>
              <a:buFont typeface="Wingdings" panose="05000000000000000000" pitchFamily="2" charset="2"/>
              <a:buChar char="Ø"/>
            </a:pPr>
            <a:r>
              <a:rPr lang="en-US" sz="1400" dirty="0"/>
              <a:t>The new illicit drug-use concern is the abuse of prescription stimulants and narcotics</a:t>
            </a:r>
          </a:p>
          <a:p>
            <a:pPr lvl="0">
              <a:buClr>
                <a:srgbClr val="B71E42"/>
              </a:buClr>
              <a:buFont typeface="Wingdings" panose="05000000000000000000" pitchFamily="2" charset="2"/>
              <a:buChar char="Ø"/>
            </a:pPr>
            <a:endParaRPr lang="en-US" sz="1400" dirty="0"/>
          </a:p>
          <a:p>
            <a:pPr lvl="0">
              <a:buClr>
                <a:srgbClr val="B71E42"/>
              </a:buClr>
              <a:buFont typeface="Wingdings" panose="05000000000000000000" pitchFamily="2" charset="2"/>
              <a:buChar char="Ø"/>
            </a:pPr>
            <a:r>
              <a:rPr lang="en-US" sz="1400" dirty="0"/>
              <a:t>Alcohol is now being served at 4-year college venues</a:t>
            </a:r>
          </a:p>
          <a:p>
            <a:pPr lvl="0">
              <a:buClr>
                <a:srgbClr val="B71E42"/>
              </a:buClr>
            </a:pPr>
            <a:endParaRPr lang="en-US" sz="1400" dirty="0"/>
          </a:p>
          <a:p>
            <a:pPr lvl="0">
              <a:buClr>
                <a:srgbClr val="B71E42"/>
              </a:buClr>
              <a:buFont typeface="Wingdings" panose="05000000000000000000" pitchFamily="2" charset="2"/>
              <a:buChar char="Ø"/>
            </a:pPr>
            <a:r>
              <a:rPr lang="en-US" sz="1400" dirty="0"/>
              <a:t>Many student-athletes are not comfortable in their athlete social circles. Many feel entitled to more flexibility and preferential treatment from professors.</a:t>
            </a:r>
          </a:p>
          <a:p>
            <a:pPr lvl="0">
              <a:buClr>
                <a:srgbClr val="B71E42"/>
              </a:buClr>
            </a:pPr>
            <a:endParaRPr lang="en-US" sz="1400" dirty="0"/>
          </a:p>
          <a:p>
            <a:pPr lvl="0">
              <a:buClr>
                <a:srgbClr val="B71E42"/>
              </a:buClr>
              <a:buFont typeface="Wingdings" panose="05000000000000000000" pitchFamily="2" charset="2"/>
              <a:buChar char="Ø"/>
            </a:pPr>
            <a:r>
              <a:rPr lang="en-US" sz="1400" dirty="0"/>
              <a:t>Many student-athletes feel stereotyped by their professors and the community</a:t>
            </a:r>
          </a:p>
        </p:txBody>
      </p:sp>
    </p:spTree>
    <p:extLst>
      <p:ext uri="{BB962C8B-B14F-4D97-AF65-F5344CB8AC3E}">
        <p14:creationId xmlns:p14="http://schemas.microsoft.com/office/powerpoint/2010/main" val="1151499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8114-C480-4441-AFF2-3A5560633403}"/>
              </a:ext>
            </a:extLst>
          </p:cNvPr>
          <p:cNvSpPr>
            <a:spLocks noGrp="1"/>
          </p:cNvSpPr>
          <p:nvPr>
            <p:ph type="title"/>
          </p:nvPr>
        </p:nvSpPr>
        <p:spPr/>
        <p:txBody>
          <a:bodyPr/>
          <a:lstStyle/>
          <a:p>
            <a:r>
              <a:rPr lang="en-US" dirty="0"/>
              <a:t>Myth and Reality</a:t>
            </a:r>
          </a:p>
        </p:txBody>
      </p:sp>
      <p:sp>
        <p:nvSpPr>
          <p:cNvPr id="3" name="Content Placeholder 2">
            <a:extLst>
              <a:ext uri="{FF2B5EF4-FFF2-40B4-BE49-F238E27FC236}">
                <a16:creationId xmlns:a16="http://schemas.microsoft.com/office/drawing/2014/main" id="{8CDDF1AC-0994-40D6-BC52-B5C02F3C0103}"/>
              </a:ext>
            </a:extLst>
          </p:cNvPr>
          <p:cNvSpPr>
            <a:spLocks noGrp="1"/>
          </p:cNvSpPr>
          <p:nvPr>
            <p:ph idx="1"/>
          </p:nvPr>
        </p:nvSpPr>
        <p:spPr>
          <a:xfrm>
            <a:off x="1451579" y="2015732"/>
            <a:ext cx="9603275" cy="3916145"/>
          </a:xfrm>
        </p:spPr>
        <p:txBody>
          <a:bodyPr>
            <a:normAutofit fontScale="92500" lnSpcReduction="10000"/>
          </a:bodyPr>
          <a:lstStyle/>
          <a:p>
            <a:r>
              <a:rPr lang="en-US" dirty="0"/>
              <a:t>A number of student-athletes believe campus life is about partying, alcohol abuse and drug use.</a:t>
            </a:r>
          </a:p>
          <a:p>
            <a:r>
              <a:rPr lang="en-US" dirty="0"/>
              <a:t>Two most reported recreational drugs on campus are alcohol and marijuana, but student-athletes are using less than other students.</a:t>
            </a:r>
          </a:p>
          <a:p>
            <a:r>
              <a:rPr lang="en-US" dirty="0"/>
              <a:t>30% report experiencing blackouts. </a:t>
            </a:r>
          </a:p>
          <a:p>
            <a:r>
              <a:rPr lang="en-US" dirty="0"/>
              <a:t>Prevention is the science to curb the use.</a:t>
            </a:r>
          </a:p>
          <a:p>
            <a:r>
              <a:rPr lang="en-US" dirty="0"/>
              <a:t>The CDC’s model of social-ecological framework shows for student-athletes this translates into team, department, and campus as a whole. </a:t>
            </a:r>
          </a:p>
          <a:p>
            <a:r>
              <a:rPr lang="en-US" dirty="0"/>
              <a:t>Athletics administrators have found greater success when they partner with the campus prevention specialists. </a:t>
            </a:r>
          </a:p>
          <a:p>
            <a:endParaRPr lang="en-US" dirty="0"/>
          </a:p>
        </p:txBody>
      </p:sp>
    </p:spTree>
    <p:extLst>
      <p:ext uri="{BB962C8B-B14F-4D97-AF65-F5344CB8AC3E}">
        <p14:creationId xmlns:p14="http://schemas.microsoft.com/office/powerpoint/2010/main" val="24836157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419CA0-BFB4-4390-AB8F-5DBFCA45D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5CF4C623-16D7-4722-8EFB-A5B0E3BC07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7" y="1847088"/>
            <a:ext cx="5548039"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6323FADB-B201-41CF-8513-411339D0889F}"/>
              </a:ext>
            </a:extLst>
          </p:cNvPr>
          <p:cNvSpPr>
            <a:spLocks noGrp="1"/>
          </p:cNvSpPr>
          <p:nvPr>
            <p:ph type="title"/>
          </p:nvPr>
        </p:nvSpPr>
        <p:spPr>
          <a:xfrm>
            <a:off x="1451580" y="804520"/>
            <a:ext cx="5550355" cy="1049235"/>
          </a:xfrm>
        </p:spPr>
        <p:txBody>
          <a:bodyPr>
            <a:normAutofit/>
          </a:bodyPr>
          <a:lstStyle/>
          <a:p>
            <a:r>
              <a:rPr lang="en-US" dirty="0"/>
              <a:t>In the classroom</a:t>
            </a:r>
          </a:p>
        </p:txBody>
      </p:sp>
      <p:sp>
        <p:nvSpPr>
          <p:cNvPr id="13" name="Rectangle 12">
            <a:extLst>
              <a:ext uri="{FF2B5EF4-FFF2-40B4-BE49-F238E27FC236}">
                <a16:creationId xmlns:a16="http://schemas.microsoft.com/office/drawing/2014/main" id="{596E9C81-ACBE-459E-A7D5-2BB824B68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78912136-EB9C-49F7-AE5B-D140E0E7471D}"/>
              </a:ext>
            </a:extLst>
          </p:cNvPr>
          <p:cNvSpPr>
            <a:spLocks noGrp="1"/>
          </p:cNvSpPr>
          <p:nvPr>
            <p:ph idx="1"/>
          </p:nvPr>
        </p:nvSpPr>
        <p:spPr>
          <a:xfrm>
            <a:off x="1451580" y="2015732"/>
            <a:ext cx="5550355" cy="3450613"/>
          </a:xfrm>
        </p:spPr>
        <p:txBody>
          <a:bodyPr>
            <a:normAutofit/>
          </a:bodyPr>
          <a:lstStyle/>
          <a:p>
            <a:pPr lvl="0">
              <a:buClr>
                <a:srgbClr val="B71E42"/>
              </a:buClr>
              <a:buFont typeface="Wingdings" panose="05000000000000000000" pitchFamily="2" charset="2"/>
              <a:buChar char="ü"/>
            </a:pPr>
            <a:r>
              <a:rPr lang="en-US" dirty="0"/>
              <a:t>All students would take the easy out, if offered</a:t>
            </a:r>
          </a:p>
          <a:p>
            <a:pPr lvl="0">
              <a:buClr>
                <a:srgbClr val="B71E42"/>
              </a:buClr>
              <a:buFont typeface="Wingdings" panose="05000000000000000000" pitchFamily="2" charset="2"/>
              <a:buChar char="ü"/>
            </a:pPr>
            <a:r>
              <a:rPr lang="en-US" dirty="0"/>
              <a:t>Only A’s count, not the B’s and below</a:t>
            </a:r>
          </a:p>
          <a:p>
            <a:pPr lvl="0">
              <a:buClr>
                <a:srgbClr val="B71E42"/>
              </a:buClr>
              <a:buFont typeface="Wingdings" panose="05000000000000000000" pitchFamily="2" charset="2"/>
              <a:buChar char="ü"/>
            </a:pPr>
            <a:r>
              <a:rPr lang="en-US" dirty="0"/>
              <a:t>School is viewed as unrelated to the future. Think entrepreneurs </a:t>
            </a:r>
          </a:p>
          <a:p>
            <a:pPr lvl="0">
              <a:buClr>
                <a:srgbClr val="B71E42"/>
              </a:buClr>
              <a:buFont typeface="Wingdings" panose="05000000000000000000" pitchFamily="2" charset="2"/>
              <a:buChar char="ü"/>
            </a:pPr>
            <a:r>
              <a:rPr lang="en-US" dirty="0"/>
              <a:t>Student-Athletes are in the Pro-or-Nothing thought (Hover-parenting is part of the issue). Bring this attitude into the classroom.</a:t>
            </a:r>
          </a:p>
          <a:p>
            <a:pPr marL="0" indent="0">
              <a:buNone/>
            </a:pPr>
            <a:endParaRPr lang="en-US" dirty="0"/>
          </a:p>
        </p:txBody>
      </p:sp>
      <p:grpSp>
        <p:nvGrpSpPr>
          <p:cNvPr id="15" name="Group 14">
            <a:extLst>
              <a:ext uri="{FF2B5EF4-FFF2-40B4-BE49-F238E27FC236}">
                <a16:creationId xmlns:a16="http://schemas.microsoft.com/office/drawing/2014/main" id="{CEBDCB18-ABE5-43B0-8B68-89FEDAECB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77388" y="482171"/>
            <a:ext cx="4074533" cy="5149101"/>
            <a:chOff x="7463259" y="583365"/>
            <a:chExt cx="4074533" cy="5181928"/>
          </a:xfrm>
        </p:grpSpPr>
        <p:sp>
          <p:nvSpPr>
            <p:cNvPr id="16" name="Rectangle 15">
              <a:extLst>
                <a:ext uri="{FF2B5EF4-FFF2-40B4-BE49-F238E27FC236}">
                  <a16:creationId xmlns:a16="http://schemas.microsoft.com/office/drawing/2014/main" id="{483C65C6-7268-490D-B4A8-927D45FAB6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4074533"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6133D4A5-82E5-43A0-9FF0-81B7AC16CD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345028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3BF23097-02D3-4A0E-8CFF-5FD9A30566B4}"/>
              </a:ext>
            </a:extLst>
          </p:cNvPr>
          <p:cNvPicPr>
            <a:picLocks noChangeAspect="1"/>
          </p:cNvPicPr>
          <p:nvPr/>
        </p:nvPicPr>
        <p:blipFill rotWithShape="1">
          <a:blip r:embed="rId2"/>
          <a:srcRect r="13549" b="-4"/>
          <a:stretch/>
        </p:blipFill>
        <p:spPr>
          <a:xfrm>
            <a:off x="8116373" y="1116345"/>
            <a:ext cx="2799103" cy="3866172"/>
          </a:xfrm>
          <a:prstGeom prst="rect">
            <a:avLst/>
          </a:prstGeom>
        </p:spPr>
      </p:pic>
      <p:pic>
        <p:nvPicPr>
          <p:cNvPr id="19" name="Picture 18">
            <a:extLst>
              <a:ext uri="{FF2B5EF4-FFF2-40B4-BE49-F238E27FC236}">
                <a16:creationId xmlns:a16="http://schemas.microsoft.com/office/drawing/2014/main" id="{08EC5C75-E28F-4899-9C2E-39431B82B7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46AAE0A1-60AD-4190-B85D-2DD8148369C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8477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DE571-A2DA-4AA2-85F4-4F9EC8D7C896}"/>
              </a:ext>
            </a:extLst>
          </p:cNvPr>
          <p:cNvSpPr>
            <a:spLocks noGrp="1"/>
          </p:cNvSpPr>
          <p:nvPr>
            <p:ph type="title"/>
          </p:nvPr>
        </p:nvSpPr>
        <p:spPr/>
        <p:txBody>
          <a:bodyPr/>
          <a:lstStyle/>
          <a:p>
            <a:r>
              <a:rPr lang="en-US" dirty="0"/>
              <a:t>Inclusion and being up-to-date</a:t>
            </a:r>
          </a:p>
        </p:txBody>
      </p:sp>
      <p:sp>
        <p:nvSpPr>
          <p:cNvPr id="3" name="Content Placeholder 2">
            <a:extLst>
              <a:ext uri="{FF2B5EF4-FFF2-40B4-BE49-F238E27FC236}">
                <a16:creationId xmlns:a16="http://schemas.microsoft.com/office/drawing/2014/main" id="{082CE12E-3A51-4439-9B6E-881106CC621F}"/>
              </a:ext>
            </a:extLst>
          </p:cNvPr>
          <p:cNvSpPr>
            <a:spLocks noGrp="1"/>
          </p:cNvSpPr>
          <p:nvPr>
            <p:ph idx="1"/>
          </p:nvPr>
        </p:nvSpPr>
        <p:spPr/>
        <p:txBody>
          <a:bodyPr/>
          <a:lstStyle/>
          <a:p>
            <a:r>
              <a:rPr lang="en-US" dirty="0"/>
              <a:t>LGBTQIA (Lesbian, Gay, Bisexual, Transgender, Queer, Intersex,  Asexual) Resource Center</a:t>
            </a:r>
          </a:p>
          <a:p>
            <a:pPr marL="0" indent="0">
              <a:buNone/>
            </a:pPr>
            <a:endParaRPr lang="en-US" dirty="0"/>
          </a:p>
          <a:p>
            <a:r>
              <a:rPr lang="en-US" dirty="0"/>
              <a:t>Caster Semenya – Naturally elevated levels of the muscle-building hormone testosterone</a:t>
            </a:r>
          </a:p>
          <a:p>
            <a:pPr marL="0" indent="0">
              <a:buNone/>
            </a:pPr>
            <a:endParaRPr lang="en-US" dirty="0"/>
          </a:p>
          <a:p>
            <a:r>
              <a:rPr lang="en-US" dirty="0"/>
              <a:t>What will be the CCCADA stance and policies on gender fluidity?</a:t>
            </a:r>
          </a:p>
        </p:txBody>
      </p:sp>
    </p:spTree>
    <p:extLst>
      <p:ext uri="{BB962C8B-B14F-4D97-AF65-F5344CB8AC3E}">
        <p14:creationId xmlns:p14="http://schemas.microsoft.com/office/powerpoint/2010/main" val="15354373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5BA88-2D9D-4884-871A-327D855ECE48}"/>
              </a:ext>
            </a:extLst>
          </p:cNvPr>
          <p:cNvSpPr>
            <a:spLocks noGrp="1"/>
          </p:cNvSpPr>
          <p:nvPr>
            <p:ph type="title"/>
          </p:nvPr>
        </p:nvSpPr>
        <p:spPr/>
        <p:txBody>
          <a:bodyPr/>
          <a:lstStyle/>
          <a:p>
            <a:r>
              <a:rPr lang="en-US" dirty="0"/>
              <a:t>Transgender and Non-binary Inclusion</a:t>
            </a:r>
          </a:p>
        </p:txBody>
      </p:sp>
      <p:sp>
        <p:nvSpPr>
          <p:cNvPr id="3" name="Content Placeholder 2">
            <a:extLst>
              <a:ext uri="{FF2B5EF4-FFF2-40B4-BE49-F238E27FC236}">
                <a16:creationId xmlns:a16="http://schemas.microsoft.com/office/drawing/2014/main" id="{4E472B98-4947-489E-A044-493ABB2D923B}"/>
              </a:ext>
            </a:extLst>
          </p:cNvPr>
          <p:cNvSpPr>
            <a:spLocks noGrp="1"/>
          </p:cNvSpPr>
          <p:nvPr>
            <p:ph idx="1"/>
          </p:nvPr>
        </p:nvSpPr>
        <p:spPr/>
        <p:txBody>
          <a:bodyPr>
            <a:normAutofit fontScale="92500" lnSpcReduction="10000"/>
          </a:bodyPr>
          <a:lstStyle/>
          <a:p>
            <a:r>
              <a:rPr lang="en-US" dirty="0"/>
              <a:t>Transgender or trans – sometimes used as an umbrella term – may identify as straight, gay, lesbian, or bisexual</a:t>
            </a:r>
          </a:p>
          <a:p>
            <a:r>
              <a:rPr lang="en-US" dirty="0"/>
              <a:t>Sex assigned at birth – sex assigned often based on physical anatomy and/or chromosomal makeup</a:t>
            </a:r>
          </a:p>
          <a:p>
            <a:r>
              <a:rPr lang="en-US" dirty="0"/>
              <a:t>A Male-to-Female (MTF) </a:t>
            </a:r>
          </a:p>
          <a:p>
            <a:r>
              <a:rPr lang="en-US" dirty="0"/>
              <a:t>A Female-to-Male (FTM)</a:t>
            </a:r>
          </a:p>
          <a:p>
            <a:r>
              <a:rPr lang="en-US" dirty="0"/>
              <a:t>Non-Binary (also nonbinary) – umbrella term for all genders other than female/male or woman/man, used as an adjective. Not all nonbinary people identify as transgender and not all transgender people identify as nonbinary.</a:t>
            </a:r>
          </a:p>
        </p:txBody>
      </p:sp>
    </p:spTree>
    <p:extLst>
      <p:ext uri="{BB962C8B-B14F-4D97-AF65-F5344CB8AC3E}">
        <p14:creationId xmlns:p14="http://schemas.microsoft.com/office/powerpoint/2010/main" val="2712294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91A8B4C4-F19A-4923-9DD8-8E8A6BC96626}"/>
              </a:ext>
            </a:extLst>
          </p:cNvPr>
          <p:cNvSpPr>
            <a:spLocks noGrp="1"/>
          </p:cNvSpPr>
          <p:nvPr>
            <p:ph type="title"/>
          </p:nvPr>
        </p:nvSpPr>
        <p:spPr>
          <a:xfrm>
            <a:off x="1451580" y="804520"/>
            <a:ext cx="4176511" cy="1049235"/>
          </a:xfrm>
        </p:spPr>
        <p:txBody>
          <a:bodyPr>
            <a:normAutofit/>
          </a:bodyPr>
          <a:lstStyle/>
          <a:p>
            <a:r>
              <a:rPr lang="en-US" dirty="0"/>
              <a:t>Insights and Ideas</a:t>
            </a:r>
          </a:p>
        </p:txBody>
      </p:sp>
      <p:sp>
        <p:nvSpPr>
          <p:cNvPr id="13" name="Rectangle 12">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3192C536-E00B-4262-982E-092AD33CD275}"/>
              </a:ext>
            </a:extLst>
          </p:cNvPr>
          <p:cNvSpPr>
            <a:spLocks noGrp="1"/>
          </p:cNvSpPr>
          <p:nvPr>
            <p:ph idx="1"/>
          </p:nvPr>
        </p:nvSpPr>
        <p:spPr>
          <a:xfrm>
            <a:off x="373224" y="2015732"/>
            <a:ext cx="6337969" cy="4037748"/>
          </a:xfrm>
        </p:spPr>
        <p:txBody>
          <a:bodyPr>
            <a:normAutofit fontScale="92500"/>
          </a:bodyPr>
          <a:lstStyle/>
          <a:p>
            <a:pPr lvl="0">
              <a:lnSpc>
                <a:spcPct val="110000"/>
              </a:lnSpc>
              <a:buClr>
                <a:srgbClr val="B71E42"/>
              </a:buClr>
              <a:buFont typeface="Wingdings" panose="05000000000000000000" pitchFamily="2" charset="2"/>
              <a:buChar char="q"/>
            </a:pPr>
            <a:r>
              <a:rPr lang="en-US" sz="1400" dirty="0"/>
              <a:t> </a:t>
            </a:r>
            <a:r>
              <a:rPr lang="en-US" sz="1800" dirty="0"/>
              <a:t>Pat Riley said it best about student-athlete entitlement referring to “the disease of me”.</a:t>
            </a:r>
          </a:p>
          <a:p>
            <a:pPr lvl="0">
              <a:lnSpc>
                <a:spcPct val="110000"/>
              </a:lnSpc>
              <a:buClr>
                <a:srgbClr val="B71E42"/>
              </a:buClr>
              <a:buFont typeface="Wingdings" panose="05000000000000000000" pitchFamily="2" charset="2"/>
              <a:buChar char="q"/>
            </a:pPr>
            <a:r>
              <a:rPr lang="en-US" sz="1800" dirty="0"/>
              <a:t> Does your program and do your coaches actively reinforce and build a culture of student-athlete accountability?</a:t>
            </a:r>
          </a:p>
          <a:p>
            <a:pPr lvl="0">
              <a:lnSpc>
                <a:spcPct val="110000"/>
              </a:lnSpc>
              <a:buClr>
                <a:srgbClr val="B71E42"/>
              </a:buClr>
              <a:buFont typeface="Wingdings" panose="05000000000000000000" pitchFamily="2" charset="2"/>
              <a:buChar char="q"/>
            </a:pPr>
            <a:r>
              <a:rPr lang="en-US" sz="1800" dirty="0"/>
              <a:t> Paradigm shift to offering career options particularly for the struggling student-athlete</a:t>
            </a:r>
          </a:p>
          <a:p>
            <a:pPr lvl="0">
              <a:lnSpc>
                <a:spcPct val="110000"/>
              </a:lnSpc>
              <a:buClr>
                <a:srgbClr val="B71E42"/>
              </a:buClr>
              <a:buFont typeface="Wingdings" panose="05000000000000000000" pitchFamily="2" charset="2"/>
              <a:buChar char="q"/>
            </a:pPr>
            <a:r>
              <a:rPr lang="en-US" sz="1800" dirty="0"/>
              <a:t> According to Dr. Gilbert – </a:t>
            </a:r>
          </a:p>
          <a:p>
            <a:pPr marL="0" lvl="0" indent="0">
              <a:lnSpc>
                <a:spcPct val="110000"/>
              </a:lnSpc>
              <a:buClr>
                <a:srgbClr val="B71E42"/>
              </a:buClr>
              <a:buNone/>
            </a:pPr>
            <a:r>
              <a:rPr lang="en-US" sz="1800" dirty="0"/>
              <a:t>1. Do you use messages to clarify the concept?</a:t>
            </a:r>
          </a:p>
          <a:p>
            <a:pPr marL="0" lvl="0" indent="0">
              <a:lnSpc>
                <a:spcPct val="110000"/>
              </a:lnSpc>
              <a:buClr>
                <a:srgbClr val="B71E42"/>
              </a:buClr>
              <a:buNone/>
            </a:pPr>
            <a:r>
              <a:rPr lang="en-US" sz="1800" dirty="0"/>
              <a:t>2. Practice team activities to develop and recognize desired behaviors?</a:t>
            </a:r>
          </a:p>
          <a:p>
            <a:pPr marL="0" lvl="0" indent="0">
              <a:lnSpc>
                <a:spcPct val="110000"/>
              </a:lnSpc>
              <a:buClr>
                <a:srgbClr val="B71E42"/>
              </a:buClr>
              <a:buNone/>
            </a:pPr>
            <a:r>
              <a:rPr lang="en-US" sz="1800" dirty="0"/>
              <a:t>3. Model the message and the behaviors to reinforce accountability?</a:t>
            </a:r>
          </a:p>
          <a:p>
            <a:pPr>
              <a:lnSpc>
                <a:spcPct val="110000"/>
              </a:lnSpc>
            </a:pPr>
            <a:endParaRPr lang="en-US" sz="1400" dirty="0"/>
          </a:p>
        </p:txBody>
      </p:sp>
      <p:pic>
        <p:nvPicPr>
          <p:cNvPr id="4" name="Picture 3">
            <a:extLst>
              <a:ext uri="{FF2B5EF4-FFF2-40B4-BE49-F238E27FC236}">
                <a16:creationId xmlns:a16="http://schemas.microsoft.com/office/drawing/2014/main" id="{0874808B-340A-4DF5-9041-A6F7743935BF}"/>
              </a:ext>
            </a:extLst>
          </p:cNvPr>
          <p:cNvPicPr>
            <a:picLocks noChangeAspect="1"/>
          </p:cNvPicPr>
          <p:nvPr/>
        </p:nvPicPr>
        <p:blipFill>
          <a:blip r:embed="rId2"/>
          <a:stretch>
            <a:fillRect/>
          </a:stretch>
        </p:blipFill>
        <p:spPr>
          <a:xfrm>
            <a:off x="6924836" y="442343"/>
            <a:ext cx="4960442" cy="3298695"/>
          </a:xfrm>
          <a:prstGeom prst="rect">
            <a:avLst/>
          </a:prstGeom>
        </p:spPr>
      </p:pic>
      <p:pic>
        <p:nvPicPr>
          <p:cNvPr id="15" name="Picture 14">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7" name="Straight Connector 16">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44344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2EA8C-32AB-42BC-98D6-D84CC703D696}"/>
              </a:ext>
            </a:extLst>
          </p:cNvPr>
          <p:cNvSpPr>
            <a:spLocks noGrp="1"/>
          </p:cNvSpPr>
          <p:nvPr>
            <p:ph type="title"/>
          </p:nvPr>
        </p:nvSpPr>
        <p:spPr/>
        <p:txBody>
          <a:bodyPr/>
          <a:lstStyle/>
          <a:p>
            <a:r>
              <a:rPr lang="en-US" dirty="0"/>
              <a:t>Examples…</a:t>
            </a:r>
          </a:p>
        </p:txBody>
      </p:sp>
      <p:sp>
        <p:nvSpPr>
          <p:cNvPr id="3" name="Content Placeholder 2">
            <a:extLst>
              <a:ext uri="{FF2B5EF4-FFF2-40B4-BE49-F238E27FC236}">
                <a16:creationId xmlns:a16="http://schemas.microsoft.com/office/drawing/2014/main" id="{5219944A-383C-44D9-AFD6-A7C9402F83BE}"/>
              </a:ext>
            </a:extLst>
          </p:cNvPr>
          <p:cNvSpPr>
            <a:spLocks noGrp="1"/>
          </p:cNvSpPr>
          <p:nvPr>
            <p:ph idx="1"/>
          </p:nvPr>
        </p:nvSpPr>
        <p:spPr/>
        <p:txBody>
          <a:bodyPr>
            <a:normAutofit lnSpcReduction="10000"/>
          </a:bodyPr>
          <a:lstStyle/>
          <a:p>
            <a:pPr lvl="0">
              <a:buClr>
                <a:srgbClr val="B71E42"/>
              </a:buClr>
              <a:buFont typeface="Wingdings" panose="05000000000000000000" pitchFamily="2" charset="2"/>
              <a:buChar char="v"/>
            </a:pPr>
            <a:r>
              <a:rPr lang="en-US" dirty="0">
                <a:solidFill>
                  <a:prstClr val="black"/>
                </a:solidFill>
              </a:rPr>
              <a:t>“Play for the name on the front of your jersey, not the one on the back.” Herb Brooks</a:t>
            </a:r>
          </a:p>
          <a:p>
            <a:pPr lvl="0">
              <a:buClr>
                <a:srgbClr val="B71E42"/>
              </a:buClr>
              <a:buFont typeface="Wingdings" panose="05000000000000000000" pitchFamily="2" charset="2"/>
              <a:buChar char="v"/>
            </a:pPr>
            <a:r>
              <a:rPr lang="en-US" dirty="0">
                <a:solidFill>
                  <a:prstClr val="black"/>
                </a:solidFill>
              </a:rPr>
              <a:t> “We win together, we lose together, and we refuse to point fingers at one another.” Mike Metheny</a:t>
            </a:r>
          </a:p>
          <a:p>
            <a:pPr lvl="0">
              <a:buClr>
                <a:srgbClr val="B71E42"/>
              </a:buClr>
              <a:buFont typeface="Wingdings" panose="05000000000000000000" pitchFamily="2" charset="2"/>
              <a:buChar char="v"/>
            </a:pPr>
            <a:r>
              <a:rPr lang="en-US" dirty="0">
                <a:solidFill>
                  <a:prstClr val="black"/>
                </a:solidFill>
              </a:rPr>
              <a:t>“Never make the same mistake twice, because the second time you make it it’s not a mistake, it’s a choice.” Pat Fitzgerald</a:t>
            </a:r>
          </a:p>
          <a:p>
            <a:pPr lvl="0">
              <a:buClr>
                <a:srgbClr val="B71E42"/>
              </a:buClr>
              <a:buFont typeface="Wingdings" panose="05000000000000000000" pitchFamily="2" charset="2"/>
              <a:buChar char="v"/>
            </a:pPr>
            <a:r>
              <a:rPr lang="en-US" dirty="0">
                <a:solidFill>
                  <a:prstClr val="black"/>
                </a:solidFill>
              </a:rPr>
              <a:t> “Focus on being the best player for the team instead of the best player on the team.” Bo Hanson</a:t>
            </a:r>
          </a:p>
          <a:p>
            <a:pPr lvl="0">
              <a:buClr>
                <a:srgbClr val="B71E42"/>
              </a:buClr>
              <a:buFont typeface="Wingdings" panose="05000000000000000000" pitchFamily="2" charset="2"/>
              <a:buChar char="v"/>
            </a:pPr>
            <a:r>
              <a:rPr lang="en-US" dirty="0">
                <a:solidFill>
                  <a:prstClr val="black"/>
                </a:solidFill>
              </a:rPr>
              <a:t> Learn the difference between selfless and selfish.</a:t>
            </a:r>
          </a:p>
          <a:p>
            <a:pPr marL="0" indent="0">
              <a:buNone/>
            </a:pPr>
            <a:endParaRPr lang="en-US" dirty="0"/>
          </a:p>
        </p:txBody>
      </p:sp>
    </p:spTree>
    <p:extLst>
      <p:ext uri="{BB962C8B-B14F-4D97-AF65-F5344CB8AC3E}">
        <p14:creationId xmlns:p14="http://schemas.microsoft.com/office/powerpoint/2010/main" val="12368064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6D7CD-1664-452B-B368-51DA272F9034}"/>
              </a:ext>
            </a:extLst>
          </p:cNvPr>
          <p:cNvSpPr>
            <a:spLocks noGrp="1"/>
          </p:cNvSpPr>
          <p:nvPr>
            <p:ph type="title"/>
          </p:nvPr>
        </p:nvSpPr>
        <p:spPr>
          <a:xfrm>
            <a:off x="1451579" y="804519"/>
            <a:ext cx="9603275" cy="1049235"/>
          </a:xfrm>
        </p:spPr>
        <p:txBody>
          <a:bodyPr>
            <a:normAutofit/>
          </a:bodyPr>
          <a:lstStyle/>
          <a:p>
            <a:r>
              <a:rPr lang="en-US" dirty="0"/>
              <a:t>Building a Durable Culture</a:t>
            </a:r>
          </a:p>
        </p:txBody>
      </p:sp>
      <p:sp>
        <p:nvSpPr>
          <p:cNvPr id="9" name="Content Placeholder 8">
            <a:extLst>
              <a:ext uri="{FF2B5EF4-FFF2-40B4-BE49-F238E27FC236}">
                <a16:creationId xmlns:a16="http://schemas.microsoft.com/office/drawing/2014/main" id="{9C2A0F01-EAC5-4D69-85C4-6F9E97634119}"/>
              </a:ext>
            </a:extLst>
          </p:cNvPr>
          <p:cNvSpPr>
            <a:spLocks noGrp="1"/>
          </p:cNvSpPr>
          <p:nvPr>
            <p:ph idx="1"/>
          </p:nvPr>
        </p:nvSpPr>
        <p:spPr>
          <a:xfrm>
            <a:off x="1451579" y="2015734"/>
            <a:ext cx="4162555" cy="3450613"/>
          </a:xfrm>
        </p:spPr>
        <p:txBody>
          <a:bodyPr>
            <a:normAutofit/>
          </a:bodyPr>
          <a:lstStyle/>
          <a:p>
            <a:pPr lvl="0">
              <a:lnSpc>
                <a:spcPct val="110000"/>
              </a:lnSpc>
              <a:buClr>
                <a:srgbClr val="B71E42"/>
              </a:buClr>
              <a:buFont typeface="Wingdings" panose="05000000000000000000" pitchFamily="2" charset="2"/>
              <a:buChar char="ü"/>
            </a:pPr>
            <a:r>
              <a:rPr lang="en-US" sz="1900"/>
              <a:t>Provide student-athlete accountability</a:t>
            </a:r>
          </a:p>
          <a:p>
            <a:pPr lvl="0">
              <a:lnSpc>
                <a:spcPct val="110000"/>
              </a:lnSpc>
              <a:buClr>
                <a:srgbClr val="B71E42"/>
              </a:buClr>
              <a:buFont typeface="Wingdings" panose="05000000000000000000" pitchFamily="2" charset="2"/>
              <a:buChar char="ü"/>
            </a:pPr>
            <a:r>
              <a:rPr lang="en-US" sz="1900"/>
              <a:t> “Hard-Hat” Award</a:t>
            </a:r>
          </a:p>
          <a:p>
            <a:pPr lvl="0">
              <a:lnSpc>
                <a:spcPct val="110000"/>
              </a:lnSpc>
              <a:buClr>
                <a:srgbClr val="B71E42"/>
              </a:buClr>
              <a:buFont typeface="Wingdings" panose="05000000000000000000" pitchFamily="2" charset="2"/>
              <a:buChar char="ü"/>
            </a:pPr>
            <a:r>
              <a:rPr lang="en-US" sz="1900"/>
              <a:t> Bronco Mendenhall – “Everything Earned, Nothing Given”</a:t>
            </a:r>
          </a:p>
          <a:p>
            <a:pPr lvl="0">
              <a:lnSpc>
                <a:spcPct val="110000"/>
              </a:lnSpc>
              <a:buClr>
                <a:srgbClr val="B71E42"/>
              </a:buClr>
              <a:buFont typeface="Wingdings" panose="05000000000000000000" pitchFamily="2" charset="2"/>
              <a:buChar char="ü"/>
            </a:pPr>
            <a:r>
              <a:rPr lang="en-US" sz="1900"/>
              <a:t> Model the Message: Every Single Day</a:t>
            </a:r>
          </a:p>
          <a:p>
            <a:pPr lvl="0">
              <a:lnSpc>
                <a:spcPct val="110000"/>
              </a:lnSpc>
              <a:buClr>
                <a:srgbClr val="B71E42"/>
              </a:buClr>
              <a:buFont typeface="Wingdings" panose="05000000000000000000" pitchFamily="2" charset="2"/>
              <a:buChar char="ü"/>
            </a:pPr>
            <a:r>
              <a:rPr lang="en-US" sz="1900"/>
              <a:t> Lead by Example</a:t>
            </a:r>
          </a:p>
          <a:p>
            <a:pPr lvl="0">
              <a:lnSpc>
                <a:spcPct val="110000"/>
              </a:lnSpc>
              <a:buClr>
                <a:srgbClr val="B71E42"/>
              </a:buClr>
              <a:buFont typeface="Wingdings" panose="05000000000000000000" pitchFamily="2" charset="2"/>
              <a:buChar char="ü"/>
            </a:pPr>
            <a:r>
              <a:rPr lang="en-US" sz="1900"/>
              <a:t> Provide Team Activities and Rituals – Accountability and Desired Behaviors</a:t>
            </a:r>
          </a:p>
          <a:p>
            <a:pPr marL="0" indent="0">
              <a:lnSpc>
                <a:spcPct val="110000"/>
              </a:lnSpc>
              <a:buNone/>
            </a:pPr>
            <a:endParaRPr lang="en-US" sz="1900"/>
          </a:p>
        </p:txBody>
      </p:sp>
      <p:pic>
        <p:nvPicPr>
          <p:cNvPr id="7" name="Content Placeholder 3">
            <a:extLst>
              <a:ext uri="{FF2B5EF4-FFF2-40B4-BE49-F238E27FC236}">
                <a16:creationId xmlns:a16="http://schemas.microsoft.com/office/drawing/2014/main" id="{C159D67D-2D62-4F05-AAAD-30928F0DD8B0}"/>
              </a:ext>
            </a:extLst>
          </p:cNvPr>
          <p:cNvPicPr>
            <a:picLocks noChangeAspect="1"/>
          </p:cNvPicPr>
          <p:nvPr/>
        </p:nvPicPr>
        <p:blipFill>
          <a:blip r:embed="rId2"/>
          <a:stretch>
            <a:fillRect/>
          </a:stretch>
        </p:blipFill>
        <p:spPr>
          <a:xfrm>
            <a:off x="6489670" y="2015734"/>
            <a:ext cx="4169924" cy="3450613"/>
          </a:xfrm>
          <a:prstGeom prst="rect">
            <a:avLst/>
          </a:prstGeom>
        </p:spPr>
      </p:pic>
    </p:spTree>
    <p:extLst>
      <p:ext uri="{BB962C8B-B14F-4D97-AF65-F5344CB8AC3E}">
        <p14:creationId xmlns:p14="http://schemas.microsoft.com/office/powerpoint/2010/main" val="35427421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61C81-4548-4A58-A08A-E2B232E1DEAA}"/>
              </a:ext>
            </a:extLst>
          </p:cNvPr>
          <p:cNvSpPr>
            <a:spLocks noGrp="1"/>
          </p:cNvSpPr>
          <p:nvPr>
            <p:ph type="title"/>
          </p:nvPr>
        </p:nvSpPr>
        <p:spPr/>
        <p:txBody>
          <a:bodyPr/>
          <a:lstStyle/>
          <a:p>
            <a:r>
              <a:rPr lang="en-US" dirty="0"/>
              <a:t>Changing the Paradigm </a:t>
            </a:r>
          </a:p>
        </p:txBody>
      </p:sp>
      <p:sp>
        <p:nvSpPr>
          <p:cNvPr id="3" name="Content Placeholder 2">
            <a:extLst>
              <a:ext uri="{FF2B5EF4-FFF2-40B4-BE49-F238E27FC236}">
                <a16:creationId xmlns:a16="http://schemas.microsoft.com/office/drawing/2014/main" id="{8E73A52D-C382-439D-941E-436C1D24B540}"/>
              </a:ext>
            </a:extLst>
          </p:cNvPr>
          <p:cNvSpPr>
            <a:spLocks noGrp="1"/>
          </p:cNvSpPr>
          <p:nvPr>
            <p:ph idx="1"/>
          </p:nvPr>
        </p:nvSpPr>
        <p:spPr/>
        <p:txBody>
          <a:bodyPr/>
          <a:lstStyle/>
          <a:p>
            <a:pPr>
              <a:buFont typeface="Wingdings" panose="05000000000000000000" pitchFamily="2" charset="2"/>
              <a:buChar char="ü"/>
            </a:pPr>
            <a:r>
              <a:rPr lang="en-US" dirty="0"/>
              <a:t> </a:t>
            </a:r>
            <a:r>
              <a:rPr lang="en-US" sz="2400" dirty="0"/>
              <a:t>Vocational Certificate Approach</a:t>
            </a:r>
          </a:p>
          <a:p>
            <a:pPr>
              <a:buFont typeface="Wingdings" panose="05000000000000000000" pitchFamily="2" charset="2"/>
              <a:buChar char="ü"/>
            </a:pPr>
            <a:r>
              <a:rPr lang="en-US" sz="2400" dirty="0"/>
              <a:t>Counseling New Hires</a:t>
            </a:r>
          </a:p>
          <a:p>
            <a:pPr>
              <a:buFont typeface="Wingdings" panose="05000000000000000000" pitchFamily="2" charset="2"/>
              <a:buChar char="ü"/>
            </a:pPr>
            <a:r>
              <a:rPr lang="en-US" sz="2400" dirty="0"/>
              <a:t>Conscious Efforts To Model Behavior In Regard To Sense of Entitlement</a:t>
            </a:r>
          </a:p>
          <a:p>
            <a:pPr>
              <a:buFont typeface="Wingdings" panose="05000000000000000000" pitchFamily="2" charset="2"/>
              <a:buChar char="ü"/>
            </a:pPr>
            <a:r>
              <a:rPr lang="en-US" sz="2400" dirty="0"/>
              <a:t>Renewed Emphasis on Core Values</a:t>
            </a:r>
          </a:p>
          <a:p>
            <a:pPr>
              <a:buFont typeface="Wingdings" panose="05000000000000000000" pitchFamily="2" charset="2"/>
              <a:buChar char="ü"/>
            </a:pPr>
            <a:r>
              <a:rPr lang="en-US" sz="2400" dirty="0"/>
              <a:t>Intern Programs</a:t>
            </a:r>
          </a:p>
          <a:p>
            <a:pPr>
              <a:buFont typeface="Wingdings" panose="05000000000000000000" pitchFamily="2" charset="2"/>
              <a:buChar char="ü"/>
            </a:pPr>
            <a:r>
              <a:rPr lang="en-US" sz="2400" dirty="0"/>
              <a:t>Valuing Age</a:t>
            </a:r>
          </a:p>
        </p:txBody>
      </p:sp>
    </p:spTree>
    <p:extLst>
      <p:ext uri="{BB962C8B-B14F-4D97-AF65-F5344CB8AC3E}">
        <p14:creationId xmlns:p14="http://schemas.microsoft.com/office/powerpoint/2010/main" val="494659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D1B64-E526-4F79-8342-4AA6025AB4E1}"/>
              </a:ext>
            </a:extLst>
          </p:cNvPr>
          <p:cNvSpPr>
            <a:spLocks noGrp="1"/>
          </p:cNvSpPr>
          <p:nvPr>
            <p:ph type="title"/>
          </p:nvPr>
        </p:nvSpPr>
        <p:spPr/>
        <p:txBody>
          <a:bodyPr/>
          <a:lstStyle/>
          <a:p>
            <a:r>
              <a:rPr lang="en-US" dirty="0"/>
              <a:t>In Closing…</a:t>
            </a:r>
          </a:p>
        </p:txBody>
      </p:sp>
      <p:pic>
        <p:nvPicPr>
          <p:cNvPr id="4" name="Content Placeholder 3">
            <a:extLst>
              <a:ext uri="{FF2B5EF4-FFF2-40B4-BE49-F238E27FC236}">
                <a16:creationId xmlns:a16="http://schemas.microsoft.com/office/drawing/2014/main" id="{C9BFB365-206A-4AF6-A2D1-495DFD75C1B5}"/>
              </a:ext>
            </a:extLst>
          </p:cNvPr>
          <p:cNvPicPr>
            <a:picLocks noGrp="1" noChangeAspect="1"/>
          </p:cNvPicPr>
          <p:nvPr>
            <p:ph idx="1"/>
          </p:nvPr>
        </p:nvPicPr>
        <p:blipFill>
          <a:blip r:embed="rId2"/>
          <a:stretch>
            <a:fillRect/>
          </a:stretch>
        </p:blipFill>
        <p:spPr>
          <a:xfrm>
            <a:off x="334573" y="2013919"/>
            <a:ext cx="2767824" cy="2670279"/>
          </a:xfrm>
          <a:prstGeom prst="rect">
            <a:avLst/>
          </a:prstGeom>
        </p:spPr>
      </p:pic>
      <p:sp>
        <p:nvSpPr>
          <p:cNvPr id="5" name="Rectangle 4">
            <a:extLst>
              <a:ext uri="{FF2B5EF4-FFF2-40B4-BE49-F238E27FC236}">
                <a16:creationId xmlns:a16="http://schemas.microsoft.com/office/drawing/2014/main" id="{9286F7D3-C815-4CBA-9015-563F0DF1F14F}"/>
              </a:ext>
            </a:extLst>
          </p:cNvPr>
          <p:cNvSpPr/>
          <p:nvPr/>
        </p:nvSpPr>
        <p:spPr>
          <a:xfrm>
            <a:off x="3256385" y="2022237"/>
            <a:ext cx="8742782" cy="3783600"/>
          </a:xfrm>
          <a:prstGeom prst="rect">
            <a:avLst/>
          </a:prstGeom>
        </p:spPr>
        <p:txBody>
          <a:bodyPr wrap="square">
            <a:spAutoFit/>
          </a:bodyPr>
          <a:lstStyle/>
          <a:p>
            <a:pPr lvl="0">
              <a:lnSpc>
                <a:spcPct val="110000"/>
              </a:lnSpc>
              <a:buClr>
                <a:srgbClr val="B71E42"/>
              </a:buClr>
            </a:pPr>
            <a:r>
              <a:rPr lang="en-US" sz="2000" dirty="0"/>
              <a:t>“I’m no wizard. I am a teacher.” John Wooden said he learned to coach by applying what he learned as a high school English teacher. Coach believed the principles of teaching are the same for classrooms and courts. Teaching academics or athletics, he insisted, is more effective if these fundamentals are followed. Coach often quoted this poem:</a:t>
            </a:r>
          </a:p>
          <a:p>
            <a:pPr lvl="0">
              <a:lnSpc>
                <a:spcPct val="110000"/>
              </a:lnSpc>
              <a:buClr>
                <a:srgbClr val="B71E42"/>
              </a:buClr>
            </a:pPr>
            <a:endParaRPr lang="en-US" dirty="0"/>
          </a:p>
          <a:p>
            <a:pPr lvl="0">
              <a:lnSpc>
                <a:spcPct val="110000"/>
              </a:lnSpc>
              <a:buClr>
                <a:srgbClr val="B71E42"/>
              </a:buClr>
            </a:pPr>
            <a:endParaRPr lang="en-US" dirty="0"/>
          </a:p>
          <a:p>
            <a:pPr lvl="0">
              <a:lnSpc>
                <a:spcPct val="110000"/>
              </a:lnSpc>
              <a:buClr>
                <a:srgbClr val="B71E42"/>
              </a:buClr>
            </a:pPr>
            <a:r>
              <a:rPr lang="en-US" sz="2800" dirty="0"/>
              <a:t>“No written word, no spoken plea can teach our youth what they should be. Not all the books on all the shelves but what the teachers are themselves.” – Rudyard Kipling</a:t>
            </a:r>
          </a:p>
        </p:txBody>
      </p:sp>
    </p:spTree>
    <p:extLst>
      <p:ext uri="{BB962C8B-B14F-4D97-AF65-F5344CB8AC3E}">
        <p14:creationId xmlns:p14="http://schemas.microsoft.com/office/powerpoint/2010/main" val="21584187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F45C94-D36B-4D36-A0CD-E1E704AD1E58}"/>
              </a:ext>
            </a:extLst>
          </p:cNvPr>
          <p:cNvSpPr>
            <a:spLocks noGrp="1"/>
          </p:cNvSpPr>
          <p:nvPr>
            <p:ph type="title"/>
          </p:nvPr>
        </p:nvSpPr>
        <p:spPr>
          <a:xfrm>
            <a:off x="1451579" y="804519"/>
            <a:ext cx="9603275" cy="1049235"/>
          </a:xfrm>
        </p:spPr>
        <p:txBody>
          <a:bodyPr/>
          <a:lstStyle/>
          <a:p>
            <a:r>
              <a:rPr lang="en-US"/>
              <a:t>Questions, Discussions, Comments</a:t>
            </a:r>
            <a:endParaRPr lang="en-US" dirty="0"/>
          </a:p>
        </p:txBody>
      </p:sp>
      <p:sp>
        <p:nvSpPr>
          <p:cNvPr id="3" name="Content Placeholder 2">
            <a:extLst>
              <a:ext uri="{FF2B5EF4-FFF2-40B4-BE49-F238E27FC236}">
                <a16:creationId xmlns:a16="http://schemas.microsoft.com/office/drawing/2014/main" id="{AAA40B4C-390F-481F-AD36-4669D355EFE7}"/>
              </a:ext>
            </a:extLst>
          </p:cNvPr>
          <p:cNvSpPr>
            <a:spLocks noGrp="1"/>
          </p:cNvSpPr>
          <p:nvPr>
            <p:ph idx="1"/>
          </p:nvPr>
        </p:nvSpPr>
        <p:spPr>
          <a:xfrm>
            <a:off x="1451579" y="2015732"/>
            <a:ext cx="9603275" cy="3450613"/>
          </a:xfrm>
        </p:spPr>
        <p:txBody>
          <a:bodyPr>
            <a:normAutofit fontScale="92500" lnSpcReduction="10000"/>
          </a:bodyPr>
          <a:lstStyle/>
          <a:p>
            <a:pPr marL="0" indent="0" algn="ctr">
              <a:buNone/>
            </a:pPr>
            <a:r>
              <a:rPr lang="en-US" sz="4800" i="1" dirty="0">
                <a:solidFill>
                  <a:prstClr val="black"/>
                </a:solidFill>
              </a:rPr>
              <a:t>We thank you for your time and kind attention!</a:t>
            </a:r>
          </a:p>
          <a:p>
            <a:pPr marL="0" indent="0" algn="ctr">
              <a:buNone/>
            </a:pPr>
            <a:endParaRPr lang="en-US" sz="2800" i="1" dirty="0">
              <a:solidFill>
                <a:prstClr val="black"/>
              </a:solidFill>
            </a:endParaRPr>
          </a:p>
          <a:p>
            <a:pPr marL="0" indent="0" algn="ctr">
              <a:buNone/>
            </a:pPr>
            <a:r>
              <a:rPr lang="en-US" sz="2800" i="1" dirty="0">
                <a:solidFill>
                  <a:prstClr val="black"/>
                </a:solidFill>
              </a:rPr>
              <a:t>Contact information: 916.390.5574</a:t>
            </a:r>
          </a:p>
          <a:p>
            <a:pPr marL="0" indent="0" algn="ctr">
              <a:buNone/>
            </a:pPr>
            <a:r>
              <a:rPr lang="en-US" sz="2800" i="1" dirty="0">
                <a:solidFill>
                  <a:prstClr val="black"/>
                </a:solidFill>
              </a:rPr>
              <a:t>                                      js4kum@comcast.net</a:t>
            </a:r>
          </a:p>
          <a:p>
            <a:pPr marL="0" indent="0">
              <a:buNone/>
            </a:pPr>
            <a:endParaRPr lang="en-US" dirty="0"/>
          </a:p>
        </p:txBody>
      </p:sp>
    </p:spTree>
    <p:extLst>
      <p:ext uri="{BB962C8B-B14F-4D97-AF65-F5344CB8AC3E}">
        <p14:creationId xmlns:p14="http://schemas.microsoft.com/office/powerpoint/2010/main" val="33710274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382BB-82E9-4390-A772-9B04EA3D11F9}"/>
              </a:ext>
            </a:extLst>
          </p:cNvPr>
          <p:cNvSpPr>
            <a:spLocks noGrp="1"/>
          </p:cNvSpPr>
          <p:nvPr>
            <p:ph type="title"/>
          </p:nvPr>
        </p:nvSpPr>
        <p:spPr>
          <a:xfrm>
            <a:off x="1451579" y="804519"/>
            <a:ext cx="9603275" cy="1049235"/>
          </a:xfrm>
        </p:spPr>
        <p:txBody>
          <a:bodyPr>
            <a:normAutofit/>
          </a:bodyPr>
          <a:lstStyle/>
          <a:p>
            <a:r>
              <a:rPr lang="en-US" dirty="0"/>
              <a:t>Presenters' Research</a:t>
            </a:r>
          </a:p>
        </p:txBody>
      </p:sp>
      <p:graphicFrame>
        <p:nvGraphicFramePr>
          <p:cNvPr id="5" name="Content Placeholder 2">
            <a:extLst>
              <a:ext uri="{FF2B5EF4-FFF2-40B4-BE49-F238E27FC236}">
                <a16:creationId xmlns:a16="http://schemas.microsoft.com/office/drawing/2014/main" id="{68CF8CBD-998A-4323-9341-8798BA9D235F}"/>
              </a:ext>
            </a:extLst>
          </p:cNvPr>
          <p:cNvGraphicFramePr>
            <a:graphicFrameLocks noGrp="1"/>
          </p:cNvGraphicFramePr>
          <p:nvPr>
            <p:ph idx="1"/>
            <p:extLst>
              <p:ext uri="{D42A27DB-BD31-4B8C-83A1-F6EECF244321}">
                <p14:modId xmlns:p14="http://schemas.microsoft.com/office/powerpoint/2010/main" val="1307637959"/>
              </p:ext>
            </p:extLst>
          </p:nvPr>
        </p:nvGraphicFramePr>
        <p:xfrm>
          <a:off x="1450975" y="2340435"/>
          <a:ext cx="9604375" cy="33244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42723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C6C4E9-BCFE-4831-BE18-08D62C7D1D7F}"/>
              </a:ext>
            </a:extLst>
          </p:cNvPr>
          <p:cNvSpPr>
            <a:spLocks noGrp="1"/>
          </p:cNvSpPr>
          <p:nvPr>
            <p:ph type="title"/>
          </p:nvPr>
        </p:nvSpPr>
        <p:spPr>
          <a:xfrm>
            <a:off x="849683" y="1240076"/>
            <a:ext cx="2727813" cy="4584527"/>
          </a:xfrm>
        </p:spPr>
        <p:txBody>
          <a:bodyPr>
            <a:normAutofit/>
          </a:bodyPr>
          <a:lstStyle/>
          <a:p>
            <a:r>
              <a:rPr lang="en-US">
                <a:solidFill>
                  <a:srgbClr val="FFFFFF"/>
                </a:solidFill>
              </a:rPr>
              <a:t>References</a:t>
            </a:r>
          </a:p>
        </p:txBody>
      </p:sp>
      <p:sp>
        <p:nvSpPr>
          <p:cNvPr id="3" name="Content Placeholder 2">
            <a:extLst>
              <a:ext uri="{FF2B5EF4-FFF2-40B4-BE49-F238E27FC236}">
                <a16:creationId xmlns:a16="http://schemas.microsoft.com/office/drawing/2014/main" id="{7DBF8AF2-6FB9-45F7-99E5-407C7B52B460}"/>
              </a:ext>
            </a:extLst>
          </p:cNvPr>
          <p:cNvSpPr>
            <a:spLocks noGrp="1"/>
          </p:cNvSpPr>
          <p:nvPr>
            <p:ph idx="1"/>
          </p:nvPr>
        </p:nvSpPr>
        <p:spPr>
          <a:xfrm>
            <a:off x="4705594" y="485193"/>
            <a:ext cx="6034827" cy="6036906"/>
          </a:xfrm>
        </p:spPr>
        <p:txBody>
          <a:bodyPr anchor="t">
            <a:normAutofit lnSpcReduction="10000"/>
          </a:bodyPr>
          <a:lstStyle/>
          <a:p>
            <a:pPr lvl="0">
              <a:lnSpc>
                <a:spcPct val="110000"/>
              </a:lnSpc>
              <a:buClr>
                <a:srgbClr val="B71E42"/>
              </a:buClr>
            </a:pPr>
            <a:r>
              <a:rPr lang="en-US" sz="900" dirty="0"/>
              <a:t>AP News. (2016). </a:t>
            </a:r>
            <a:r>
              <a:rPr lang="en-US" sz="900" dirty="0">
                <a:hlinkClick r:id="rId2">
                  <a:extLst>
                    <a:ext uri="{A12FA001-AC4F-418D-AE19-62706E023703}">
                      <ahyp:hlinkClr xmlns:ahyp="http://schemas.microsoft.com/office/drawing/2018/hyperlinkcolor" val="tx"/>
                    </a:ext>
                  </a:extLst>
                </a:hlinkClick>
              </a:rPr>
              <a:t>http://www.si.com/womens-college-basketball/2016/02/25/ap-bks-smu-rompola</a:t>
            </a:r>
            <a:endParaRPr lang="en-US" sz="900" dirty="0"/>
          </a:p>
          <a:p>
            <a:pPr lvl="0">
              <a:lnSpc>
                <a:spcPct val="110000"/>
              </a:lnSpc>
              <a:buClr>
                <a:srgbClr val="B71E42"/>
              </a:buClr>
            </a:pPr>
            <a:r>
              <a:rPr lang="en-US" sz="900" dirty="0"/>
              <a:t>Berg, T. (2014). </a:t>
            </a:r>
            <a:r>
              <a:rPr lang="en-US" sz="900" dirty="0">
                <a:hlinkClick r:id="rId3">
                  <a:extLst>
                    <a:ext uri="{A12FA001-AC4F-418D-AE19-62706E023703}">
                      <ahyp:hlinkClr xmlns:ahyp="http://schemas.microsoft.com/office/drawing/2018/hyperlinkcolor" val="tx"/>
                    </a:ext>
                  </a:extLst>
                </a:hlinkClick>
              </a:rPr>
              <a:t>http://ftw.usatoday.com/2014/02/st-louis-cardinals-manager-cleans-clubhouse-toilets</a:t>
            </a:r>
            <a:endParaRPr lang="en-US" sz="900" dirty="0"/>
          </a:p>
          <a:p>
            <a:pPr lvl="0">
              <a:lnSpc>
                <a:spcPct val="110000"/>
              </a:lnSpc>
              <a:buClr>
                <a:srgbClr val="B71E42"/>
              </a:buClr>
            </a:pPr>
            <a:r>
              <a:rPr lang="en-US" sz="900" dirty="0"/>
              <a:t>Gallimore, J. (2016). What John Wooden can teach us. </a:t>
            </a:r>
            <a:r>
              <a:rPr lang="en-US" sz="900" dirty="0">
                <a:hlinkClick r:id="rId4">
                  <a:extLst>
                    <a:ext uri="{A12FA001-AC4F-418D-AE19-62706E023703}">
                      <ahyp:hlinkClr xmlns:ahyp="http://schemas.microsoft.com/office/drawing/2018/hyperlinkcolor" val="tx"/>
                    </a:ext>
                  </a:extLst>
                </a:hlinkClick>
              </a:rPr>
              <a:t>http://www.edweek.org/ew/articles/2006/03/01/25gallimore.h25.html</a:t>
            </a:r>
            <a:r>
              <a:rPr lang="en-US" sz="900" dirty="0"/>
              <a:t>. </a:t>
            </a:r>
          </a:p>
          <a:p>
            <a:pPr lvl="0">
              <a:lnSpc>
                <a:spcPct val="110000"/>
              </a:lnSpc>
              <a:buClr>
                <a:srgbClr val="B71E42"/>
              </a:buClr>
            </a:pPr>
            <a:r>
              <a:rPr lang="en-US" sz="900" dirty="0"/>
              <a:t>Gallup.com. (2019)</a:t>
            </a:r>
          </a:p>
          <a:p>
            <a:pPr lvl="0">
              <a:lnSpc>
                <a:spcPct val="110000"/>
              </a:lnSpc>
              <a:buClr>
                <a:srgbClr val="B71E42"/>
              </a:buClr>
            </a:pPr>
            <a:r>
              <a:rPr lang="en-US" sz="900" dirty="0"/>
              <a:t>Gilbert, Wade. 2016. Busting a culture of athlete entitlement.</a:t>
            </a:r>
          </a:p>
          <a:p>
            <a:pPr lvl="0">
              <a:lnSpc>
                <a:spcPct val="110000"/>
              </a:lnSpc>
              <a:buClr>
                <a:srgbClr val="B71E42"/>
              </a:buClr>
            </a:pPr>
            <a:r>
              <a:rPr lang="en-US" sz="900" dirty="0"/>
              <a:t>Gordon, J. (2015). The hard hat: 21 ways to be a great teammate. Wiley.</a:t>
            </a:r>
          </a:p>
          <a:p>
            <a:pPr lvl="0">
              <a:lnSpc>
                <a:spcPct val="110000"/>
              </a:lnSpc>
              <a:buClr>
                <a:srgbClr val="B71E42"/>
              </a:buClr>
            </a:pPr>
            <a:r>
              <a:rPr lang="en-US" sz="900" dirty="0" err="1"/>
              <a:t>Grassgreen</a:t>
            </a:r>
            <a:r>
              <a:rPr lang="en-US" sz="900" dirty="0"/>
              <a:t>, Allie. 2014. Drug use and attitudes about entitlement among athletes. </a:t>
            </a:r>
            <a:r>
              <a:rPr lang="en-US" sz="900" dirty="0">
                <a:hlinkClick r:id="rId5">
                  <a:extLst>
                    <a:ext uri="{A12FA001-AC4F-418D-AE19-62706E023703}">
                      <ahyp:hlinkClr xmlns:ahyp="http://schemas.microsoft.com/office/drawing/2018/hyperlinkcolor" val="tx"/>
                    </a:ext>
                  </a:extLst>
                </a:hlinkClick>
              </a:rPr>
              <a:t>https://www.insidehighered.com</a:t>
            </a:r>
            <a:r>
              <a:rPr lang="en-US" sz="900" dirty="0"/>
              <a:t>. </a:t>
            </a:r>
          </a:p>
          <a:p>
            <a:pPr lvl="0">
              <a:lnSpc>
                <a:spcPct val="110000"/>
              </a:lnSpc>
              <a:buClr>
                <a:srgbClr val="B71E42"/>
              </a:buClr>
            </a:pPr>
            <a:r>
              <a:rPr lang="en-US" sz="900" dirty="0"/>
              <a:t>Hanson, B. (2015). Being the best athlete for the team: 5 minutes with Bo Hanson. </a:t>
            </a:r>
            <a:r>
              <a:rPr lang="en-US" sz="900" dirty="0">
                <a:hlinkClick r:id="rId6">
                  <a:extLst>
                    <a:ext uri="{A12FA001-AC4F-418D-AE19-62706E023703}">
                      <ahyp:hlinkClr xmlns:ahyp="http://schemas.microsoft.com/office/drawing/2018/hyperlinkcolor" val="tx"/>
                    </a:ext>
                  </a:extLst>
                </a:hlinkClick>
              </a:rPr>
              <a:t>http://www.athleteassessments.com/being-the-best-athlete-for-the-team-5-minutes-with-bo-hanson/</a:t>
            </a:r>
            <a:r>
              <a:rPr lang="en-US" sz="900" dirty="0"/>
              <a:t>. </a:t>
            </a:r>
          </a:p>
          <a:p>
            <a:pPr lvl="0">
              <a:lnSpc>
                <a:spcPct val="110000"/>
              </a:lnSpc>
              <a:buClr>
                <a:srgbClr val="B71E42"/>
              </a:buClr>
            </a:pPr>
            <a:r>
              <a:rPr lang="en-US" sz="900" dirty="0"/>
              <a:t>Metheny, M., &amp; Jenkins, J. B. (2015). The </a:t>
            </a:r>
            <a:r>
              <a:rPr lang="en-US" sz="900" dirty="0" err="1"/>
              <a:t>Mathey</a:t>
            </a:r>
            <a:r>
              <a:rPr lang="en-US" sz="900" dirty="0"/>
              <a:t> manifesto: A young manager’s old-school view on success in sport and life. Random house.</a:t>
            </a:r>
          </a:p>
          <a:p>
            <a:pPr lvl="0">
              <a:lnSpc>
                <a:spcPct val="110000"/>
              </a:lnSpc>
              <a:buClr>
                <a:srgbClr val="B71E42"/>
              </a:buClr>
            </a:pPr>
            <a:r>
              <a:rPr lang="en-US" sz="900" dirty="0"/>
              <a:t>NCAA Convention 2014 – San Diego</a:t>
            </a:r>
          </a:p>
          <a:p>
            <a:pPr lvl="0">
              <a:lnSpc>
                <a:spcPct val="110000"/>
              </a:lnSpc>
              <a:buClr>
                <a:srgbClr val="B71E42"/>
              </a:buClr>
            </a:pPr>
            <a:r>
              <a:rPr lang="en-US" sz="900" dirty="0"/>
              <a:t>New York Times. (2016) – Your Surgeon’s Childhood Hobbies May Affect Your Health.</a:t>
            </a:r>
          </a:p>
          <a:p>
            <a:pPr lvl="0">
              <a:lnSpc>
                <a:spcPct val="110000"/>
              </a:lnSpc>
              <a:buClr>
                <a:srgbClr val="B71E42"/>
              </a:buClr>
            </a:pPr>
            <a:r>
              <a:rPr lang="en-US" sz="900" dirty="0"/>
              <a:t>Positive Coaching Alliance. (2016). Stephen </a:t>
            </a:r>
            <a:r>
              <a:rPr lang="en-US" sz="900" dirty="0" err="1"/>
              <a:t>Bardo</a:t>
            </a:r>
            <a:r>
              <a:rPr lang="en-US" sz="900" dirty="0"/>
              <a:t>: Coaching in the “Selfie Age”. </a:t>
            </a:r>
            <a:r>
              <a:rPr lang="en-US" sz="900" dirty="0">
                <a:hlinkClick r:id="rId7">
                  <a:extLst>
                    <a:ext uri="{A12FA001-AC4F-418D-AE19-62706E023703}">
                      <ahyp:hlinkClr xmlns:ahyp="http://schemas.microsoft.com/office/drawing/2018/hyperlinkcolor" val="tx"/>
                    </a:ext>
                  </a:extLst>
                </a:hlinkClick>
              </a:rPr>
              <a:t>http://devzone.positivecoach.org/resource/video/Stephen-bardo-coaching-selfie-age</a:t>
            </a:r>
            <a:r>
              <a:rPr lang="en-US" sz="900" dirty="0"/>
              <a:t>. </a:t>
            </a:r>
          </a:p>
          <a:p>
            <a:pPr lvl="0">
              <a:lnSpc>
                <a:spcPct val="110000"/>
              </a:lnSpc>
              <a:buClr>
                <a:srgbClr val="B71E42"/>
              </a:buClr>
            </a:pPr>
            <a:r>
              <a:rPr lang="en-US" sz="900" dirty="0"/>
              <a:t>Ramirez-Perez, D. (2019). A Food Pyramid For Kids’ Media Consumption. Wired.</a:t>
            </a:r>
          </a:p>
          <a:p>
            <a:pPr lvl="0">
              <a:lnSpc>
                <a:spcPct val="110000"/>
              </a:lnSpc>
              <a:buClr>
                <a:srgbClr val="B71E42"/>
              </a:buClr>
            </a:pPr>
            <a:r>
              <a:rPr lang="en-US" sz="900" dirty="0" err="1"/>
              <a:t>Ramspacher</a:t>
            </a:r>
            <a:r>
              <a:rPr lang="en-US" sz="900" dirty="0"/>
              <a:t>, A. (2016). Mendenhall’s ‘</a:t>
            </a:r>
            <a:r>
              <a:rPr lang="en-US" sz="900" dirty="0" err="1"/>
              <a:t>Hoos</a:t>
            </a:r>
            <a:r>
              <a:rPr lang="en-US" sz="900" dirty="0"/>
              <a:t> will have to earn their jersey numbers. </a:t>
            </a:r>
            <a:r>
              <a:rPr lang="en-US" sz="900" dirty="0">
                <a:hlinkClick r:id="rId8">
                  <a:extLst>
                    <a:ext uri="{A12FA001-AC4F-418D-AE19-62706E023703}">
                      <ahyp:hlinkClr xmlns:ahyp="http://schemas.microsoft.com/office/drawing/2018/hyperlinkcolor" val="tx"/>
                    </a:ext>
                  </a:extLst>
                </a:hlinkClick>
              </a:rPr>
              <a:t>http://www.dailyprogress.com/cavalierinsider/mendenhall-s-hoos-will-have-to-earn-their-jersey-numberbs/article</a:t>
            </a:r>
            <a:r>
              <a:rPr lang="en-US" sz="900" dirty="0"/>
              <a:t>. </a:t>
            </a:r>
          </a:p>
          <a:p>
            <a:pPr lvl="0">
              <a:lnSpc>
                <a:spcPct val="110000"/>
              </a:lnSpc>
              <a:buClr>
                <a:srgbClr val="B71E42"/>
              </a:buClr>
            </a:pPr>
            <a:r>
              <a:rPr lang="en-US" sz="900" dirty="0"/>
              <a:t>Riley, P. (1994). The winner within: A life plan for team players. Berkley.</a:t>
            </a:r>
          </a:p>
          <a:p>
            <a:pPr lvl="0">
              <a:lnSpc>
                <a:spcPct val="110000"/>
              </a:lnSpc>
              <a:buClr>
                <a:srgbClr val="B71E42"/>
              </a:buClr>
            </a:pPr>
            <a:r>
              <a:rPr lang="en-US" sz="900" dirty="0" err="1"/>
              <a:t>UCDavis</a:t>
            </a:r>
            <a:r>
              <a:rPr lang="en-US" sz="900" dirty="0"/>
              <a:t>. LGBTQIA. lgbtqia</a:t>
            </a:r>
            <a:r>
              <a:rPr lang="en-US" sz="900"/>
              <a:t>.ucdavis</a:t>
            </a:r>
            <a:r>
              <a:rPr lang="en-US" sz="900" dirty="0"/>
              <a:t>.edu</a:t>
            </a:r>
          </a:p>
          <a:p>
            <a:pPr lvl="0">
              <a:lnSpc>
                <a:spcPct val="110000"/>
              </a:lnSpc>
              <a:buClr>
                <a:srgbClr val="B71E42"/>
              </a:buClr>
            </a:pPr>
            <a:r>
              <a:rPr lang="en-US" sz="900" dirty="0" err="1"/>
              <a:t>Vasko</a:t>
            </a:r>
            <a:r>
              <a:rPr lang="en-US" sz="900" dirty="0"/>
              <a:t>, B. (2016). Can you coach character? </a:t>
            </a:r>
            <a:r>
              <a:rPr lang="en-US" sz="900" dirty="0">
                <a:hlinkClick r:id="rId9">
                  <a:extLst>
                    <a:ext uri="{A12FA001-AC4F-418D-AE19-62706E023703}">
                      <ahyp:hlinkClr xmlns:ahyp="http://schemas.microsoft.com/office/drawing/2018/hyperlinkcolor" val="tx"/>
                    </a:ext>
                  </a:extLst>
                </a:hlinkClick>
              </a:rPr>
              <a:t>http://mycoachbook.com/index.php/videos/6223/1480/can-you-coach-character#</a:t>
            </a:r>
            <a:r>
              <a:rPr lang="en-US" sz="900" dirty="0"/>
              <a:t>.</a:t>
            </a:r>
          </a:p>
          <a:p>
            <a:pPr lvl="0">
              <a:lnSpc>
                <a:spcPct val="110000"/>
              </a:lnSpc>
              <a:buClr>
                <a:srgbClr val="B71E42"/>
              </a:buClr>
            </a:pPr>
            <a:r>
              <a:rPr lang="en-US" sz="900" dirty="0"/>
              <a:t>Warner, J. (2016). Students Aren’t Coddled. They’re Defeated. </a:t>
            </a:r>
            <a:r>
              <a:rPr lang="en-US" sz="900" dirty="0">
                <a:hlinkClick r:id="rId5">
                  <a:extLst>
                    <a:ext uri="{A12FA001-AC4F-418D-AE19-62706E023703}">
                      <ahyp:hlinkClr xmlns:ahyp="http://schemas.microsoft.com/office/drawing/2018/hyperlinkcolor" val="tx"/>
                    </a:ext>
                  </a:extLst>
                </a:hlinkClick>
              </a:rPr>
              <a:t>https://www.insidehighered.com</a:t>
            </a:r>
            <a:endParaRPr lang="en-US" sz="900" dirty="0"/>
          </a:p>
          <a:p>
            <a:pPr lvl="0">
              <a:lnSpc>
                <a:spcPct val="110000"/>
              </a:lnSpc>
              <a:buClr>
                <a:srgbClr val="B71E42"/>
              </a:buClr>
            </a:pPr>
            <a:r>
              <a:rPr lang="en-US" sz="900" dirty="0"/>
              <a:t>Young, J. (2014). Coaches are role models: Tales of influence. Coaching and Sport Science Review, 64(22), 21-22.</a:t>
            </a:r>
          </a:p>
        </p:txBody>
      </p:sp>
    </p:spTree>
    <p:extLst>
      <p:ext uri="{BB962C8B-B14F-4D97-AF65-F5344CB8AC3E}">
        <p14:creationId xmlns:p14="http://schemas.microsoft.com/office/powerpoint/2010/main" val="331774311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otalTime>74</TotalTime>
  <Words>1974</Words>
  <Application>Microsoft Office PowerPoint</Application>
  <PresentationFormat>Widescreen</PresentationFormat>
  <Paragraphs>261</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Garamond</vt:lpstr>
      <vt:lpstr>Gill Sans MT</vt:lpstr>
      <vt:lpstr>Tahoma</vt:lpstr>
      <vt:lpstr>Wingdings</vt:lpstr>
      <vt:lpstr>Gallery</vt:lpstr>
      <vt:lpstr>Serene Landscape or Potential Minefield</vt:lpstr>
      <vt:lpstr>California Community College  Athletics Directors Association</vt:lpstr>
      <vt:lpstr>Defining the Issues</vt:lpstr>
      <vt:lpstr>Generations</vt:lpstr>
      <vt:lpstr>GENERATIONAL  COMPARISONS</vt:lpstr>
      <vt:lpstr>PowerPoint Presentation</vt:lpstr>
      <vt:lpstr>Problematic Issues</vt:lpstr>
      <vt:lpstr>Problematic Issues continued…</vt:lpstr>
      <vt:lpstr>2018 Fall Student Gallup Poll 5th -12th Grades</vt:lpstr>
      <vt:lpstr>One View: Rhonda Rompola (SMU 1991-2016)</vt:lpstr>
      <vt:lpstr>Drug Use and Attitudes</vt:lpstr>
      <vt:lpstr>Myth and Reality</vt:lpstr>
      <vt:lpstr>In the classroom</vt:lpstr>
      <vt:lpstr>Inclusion and being up-to-date</vt:lpstr>
      <vt:lpstr>Transgender and Non-binary Inclusion</vt:lpstr>
      <vt:lpstr>Insights and Ideas</vt:lpstr>
      <vt:lpstr>Examples…</vt:lpstr>
      <vt:lpstr>Building a Durable Culture</vt:lpstr>
      <vt:lpstr>Changing the Paradigm </vt:lpstr>
      <vt:lpstr>In Closing…</vt:lpstr>
      <vt:lpstr>Questions, Discussions, Comments</vt:lpstr>
      <vt:lpstr>Presenters' Research</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Serene Landscape or Potential Minefield</dc:title>
  <dc:creator>Sherry Forkum</dc:creator>
  <cp:lastModifiedBy>Sharon Forkum</cp:lastModifiedBy>
  <cp:revision>11</cp:revision>
  <dcterms:created xsi:type="dcterms:W3CDTF">2019-06-03T01:49:01Z</dcterms:created>
  <dcterms:modified xsi:type="dcterms:W3CDTF">2019-06-04T19:26:46Z</dcterms:modified>
</cp:coreProperties>
</file>