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62" r:id="rId2"/>
    <p:sldId id="257" r:id="rId3"/>
    <p:sldId id="272" r:id="rId4"/>
    <p:sldId id="284" r:id="rId5"/>
    <p:sldId id="279" r:id="rId6"/>
    <p:sldId id="283" r:id="rId7"/>
    <p:sldId id="298" r:id="rId8"/>
    <p:sldId id="288" r:id="rId9"/>
    <p:sldId id="286" r:id="rId10"/>
    <p:sldId id="287" r:id="rId11"/>
    <p:sldId id="289" r:id="rId12"/>
    <p:sldId id="290" r:id="rId13"/>
    <p:sldId id="291" r:id="rId14"/>
    <p:sldId id="292" r:id="rId15"/>
    <p:sldId id="297" r:id="rId16"/>
    <p:sldId id="295" r:id="rId17"/>
    <p:sldId id="301" r:id="rId18"/>
    <p:sldId id="300" r:id="rId19"/>
    <p:sldId id="299" r:id="rId20"/>
    <p:sldId id="293" r:id="rId21"/>
    <p:sldId id="294" r:id="rId22"/>
    <p:sldId id="296" r:id="rId23"/>
    <p:sldId id="302" r:id="rId24"/>
    <p:sldId id="30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CF1AB2-1976-4502-BF36-3FF5EA21886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706" autoAdjust="0"/>
  </p:normalViewPr>
  <p:slideViewPr>
    <p:cSldViewPr snapToGrid="0">
      <p:cViewPr varScale="1">
        <p:scale>
          <a:sx n="88" d="100"/>
          <a:sy n="88" d="100"/>
        </p:scale>
        <p:origin x="403" y="6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90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BCE0C-CD74-4A59-802C-6D2F8C15331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8501B-77B5-4365-9881-C6E19A3C1E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456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FDEA8-CBB8-46CC-9562-028963DBC55A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BD8E7-1312-41F3-99C4-6DA5AF891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084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04800" y="304800"/>
            <a:ext cx="11582400" cy="62484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548245"/>
            <a:ext cx="10515600" cy="2240280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854659"/>
            <a:ext cx="10515600" cy="1143000"/>
          </a:xfrm>
        </p:spPr>
        <p:txBody>
          <a:bodyPr>
            <a:normAutofit/>
          </a:bodyPr>
          <a:lstStyle>
            <a:lvl1pPr marL="0" indent="0" algn="ctr"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Picture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4800600"/>
            <a:ext cx="12192000" cy="2057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084483"/>
            <a:ext cx="11125200" cy="914400"/>
          </a:xfrm>
        </p:spPr>
        <p:txBody>
          <a:bodyPr anchor="b">
            <a:normAutofit/>
          </a:bodyPr>
          <a:lstStyle>
            <a:lvl1pPr algn="ctr">
              <a:defRPr sz="4400" spc="-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0"/>
          </p:nvPr>
        </p:nvSpPr>
        <p:spPr>
          <a:xfrm>
            <a:off x="1" y="1"/>
            <a:ext cx="4023360" cy="4745736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1"/>
          </p:nvPr>
        </p:nvSpPr>
        <p:spPr>
          <a:xfrm>
            <a:off x="4084320" y="1"/>
            <a:ext cx="4023360" cy="4745736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4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2"/>
          </p:nvPr>
        </p:nvSpPr>
        <p:spPr>
          <a:xfrm>
            <a:off x="8168640" y="1"/>
            <a:ext cx="4023360" cy="4745736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6043123"/>
            <a:ext cx="11125200" cy="5715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7454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04800" y="304800"/>
            <a:ext cx="11582400" cy="62484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483427"/>
            <a:ext cx="10515600" cy="2743200"/>
          </a:xfrm>
        </p:spPr>
        <p:txBody>
          <a:bodyPr anchor="b">
            <a:normAutofit/>
          </a:bodyPr>
          <a:lstStyle>
            <a:lvl1pPr algn="ctr">
              <a:defRPr sz="4400" spc="-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835025" y="5257800"/>
            <a:ext cx="105156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000" cap="all" spc="50" baseline="0">
                <a:solidFill>
                  <a:schemeClr val="bg1"/>
                </a:solidFill>
              </a:defRPr>
            </a:lvl1pPr>
            <a:lvl2pPr marL="365760" indent="0" algn="ctr">
              <a:buNone/>
              <a:defRPr sz="2000" cap="all" spc="50" baseline="0">
                <a:solidFill>
                  <a:schemeClr val="bg1"/>
                </a:solidFill>
              </a:defRPr>
            </a:lvl2pPr>
            <a:lvl3pPr algn="ctr">
              <a:defRPr sz="2000" cap="all" spc="50" baseline="0">
                <a:solidFill>
                  <a:schemeClr val="bg1"/>
                </a:solidFill>
              </a:defRPr>
            </a:lvl3pPr>
            <a:lvl4pPr algn="ctr">
              <a:defRPr sz="2000" cap="all" spc="50" baseline="0">
                <a:solidFill>
                  <a:schemeClr val="bg1"/>
                </a:solidFill>
              </a:defRPr>
            </a:lvl4pPr>
            <a:lvl5pPr algn="ctr">
              <a:defRPr sz="2000" cap="all" spc="5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714500"/>
            <a:ext cx="4495800" cy="446227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714500"/>
            <a:ext cx="4495800" cy="446227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7048" y="1733162"/>
            <a:ext cx="4498848" cy="6858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7048" y="2481943"/>
            <a:ext cx="4498848" cy="369025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733162"/>
            <a:ext cx="4498848" cy="68580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481943"/>
            <a:ext cx="4498848" cy="369025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51812" y="1672934"/>
            <a:ext cx="3506788" cy="2880360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0352" y="457200"/>
            <a:ext cx="7242111" cy="5715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51812" y="4590288"/>
            <a:ext cx="3514564" cy="1581912"/>
          </a:xfrm>
        </p:spPr>
        <p:txBody>
          <a:bodyPr/>
          <a:lstStyle>
            <a:lvl1pPr marL="0" indent="0">
              <a:spcBef>
                <a:spcPts val="8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153400" y="0"/>
            <a:ext cx="403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2813" y="1683327"/>
            <a:ext cx="3125787" cy="2877260"/>
          </a:xfrm>
        </p:spPr>
        <p:txBody>
          <a:bodyPr anchor="b"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0"/>
            <a:ext cx="8101584" cy="6857999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2813" y="4591761"/>
            <a:ext cx="3125787" cy="1580440"/>
          </a:xfrm>
        </p:spPr>
        <p:txBody>
          <a:bodyPr/>
          <a:lstStyle>
            <a:lvl1pPr marL="0" indent="0">
              <a:spcBef>
                <a:spcPts val="8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57200"/>
            <a:ext cx="1943100" cy="5719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457200"/>
            <a:ext cx="7048500" cy="5719762"/>
          </a:xfrm>
        </p:spPr>
        <p:txBody>
          <a:bodyPr vert="eaVert"/>
          <a:lstStyle>
            <a:lvl1pPr>
              <a:defRPr/>
            </a:lvl1pPr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en-US" smtClean="0"/>
              <a:t>3/25/2019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066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714500"/>
            <a:ext cx="9144000" cy="445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6583680"/>
            <a:ext cx="12192000" cy="2743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3999" y="6601556"/>
            <a:ext cx="649138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87908" y="6601556"/>
            <a:ext cx="1534064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37CC0096-1860-4642-9CD2-0079EA5E7CD1}" type="datetimeFigureOut">
              <a:rPr lang="en-US" smtClean="0"/>
              <a:pPr/>
              <a:t>3/25/2019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94499" y="6601556"/>
            <a:ext cx="7735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>
            <a:lumMod val="50000"/>
          </a:schemeClr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4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Athletic View – Student Centered funding Model</a:t>
            </a:r>
            <a:endParaRPr lang="en-US" dirty="0"/>
          </a:p>
        </p:txBody>
      </p:sp>
      <p:pic>
        <p:nvPicPr>
          <p:cNvPr id="7" name="Picture Placeholder 6" descr="Two people lifting weights"/>
          <p:cNvPicPr>
            <a:picLocks noGrp="1" noChangeAspect="1"/>
          </p:cNvPicPr>
          <p:nvPr>
            <p:ph type="pic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8" name="Picture Placeholder 7" descr="Closeup of Granny Smith apple and tape measure"/>
          <p:cNvPicPr>
            <a:picLocks noGrp="1" noChangeAspect="1"/>
          </p:cNvPicPr>
          <p:nvPr>
            <p:ph type="pic" idx="1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 b="19"/>
          <a:stretch/>
        </p:blipFill>
        <p:spPr/>
      </p:pic>
      <p:pic>
        <p:nvPicPr>
          <p:cNvPr id="9" name="Picture Placeholder 8" descr="Man and woman running on indoor track"/>
          <p:cNvPicPr>
            <a:picLocks noGrp="1" noChangeAspect="1"/>
          </p:cNvPicPr>
          <p:nvPr>
            <p:ph type="pic" idx="1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" b="39"/>
          <a:stretch/>
        </p:blipFill>
        <p:spPr/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California Community College Athletic Association</a:t>
            </a:r>
          </a:p>
          <a:p>
            <a:r>
              <a:rPr lang="en-US" dirty="0" smtClean="0"/>
              <a:t>Spring Conference</a:t>
            </a:r>
          </a:p>
          <a:p>
            <a:r>
              <a:rPr lang="en-US" dirty="0" smtClean="0"/>
              <a:t>March 27, 2019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68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 McGrath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2560319"/>
            <a:ext cx="9144000" cy="2429691"/>
          </a:xfrm>
        </p:spPr>
        <p:txBody>
          <a:bodyPr>
            <a:normAutofit/>
          </a:bodyPr>
          <a:lstStyle/>
          <a:p>
            <a:r>
              <a:rPr lang="en-US" dirty="0" smtClean="0"/>
              <a:t>Golden West College President</a:t>
            </a:r>
            <a:endParaRPr lang="en-US" dirty="0"/>
          </a:p>
          <a:p>
            <a:r>
              <a:rPr lang="en-US" dirty="0" smtClean="0"/>
              <a:t>CCCAA Board Member</a:t>
            </a:r>
          </a:p>
          <a:p>
            <a:r>
              <a:rPr lang="en-US" dirty="0" smtClean="0"/>
              <a:t>Chair of the CCCAA Academic and Athletic Standards Review Committee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97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Student success Funding Formula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39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1800"/>
            <a:ext cx="10058400" cy="887530"/>
          </a:xfrm>
        </p:spPr>
        <p:txBody>
          <a:bodyPr/>
          <a:lstStyle/>
          <a:p>
            <a:pPr algn="ctr"/>
            <a:r>
              <a:rPr lang="en-US" dirty="0" smtClean="0"/>
              <a:t>How community Colleges are funded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637" y="1089329"/>
            <a:ext cx="11712271" cy="5415974"/>
          </a:xfrm>
        </p:spPr>
        <p:txBody>
          <a:bodyPr>
            <a:normAutofit/>
          </a:bodyPr>
          <a:lstStyle/>
          <a:p>
            <a:r>
              <a:rPr lang="en-US" sz="2700" b="1" dirty="0" smtClean="0"/>
              <a:t>FTES: Full-time equivalent students</a:t>
            </a:r>
          </a:p>
          <a:p>
            <a:r>
              <a:rPr lang="en-US" sz="2700" b="1" dirty="0"/>
              <a:t>	It is a measure of the total contact hours by all students at an </a:t>
            </a:r>
            <a:r>
              <a:rPr lang="en-US" sz="2700" b="1" dirty="0" smtClean="0"/>
              <a:t>institution</a:t>
            </a:r>
            <a:endParaRPr lang="en-US" sz="2700" b="1" dirty="0"/>
          </a:p>
          <a:p>
            <a:r>
              <a:rPr lang="en-US" sz="2700" b="1" dirty="0" smtClean="0"/>
              <a:t>525 </a:t>
            </a:r>
            <a:r>
              <a:rPr lang="en-US" sz="2700" b="1" dirty="0"/>
              <a:t>contact hours equals 1 </a:t>
            </a:r>
            <a:r>
              <a:rPr lang="en-US" sz="2700" b="1" dirty="0" smtClean="0"/>
              <a:t>FTES</a:t>
            </a:r>
          </a:p>
          <a:p>
            <a:r>
              <a:rPr lang="en-US" sz="2700" b="1" dirty="0" smtClean="0"/>
              <a:t>	1 student, attending 15 hours per week, for two semesters of 17.5 weeks = 	525 hours</a:t>
            </a:r>
          </a:p>
          <a:p>
            <a:r>
              <a:rPr lang="en-US" sz="2700" b="1" dirty="0" smtClean="0"/>
              <a:t>For example, a standard semester-length course that meets three per week (</a:t>
            </a:r>
            <a:r>
              <a:rPr lang="en-US" sz="2700" b="1" dirty="0" smtClean="0"/>
              <a:t>3 </a:t>
            </a:r>
            <a:r>
              <a:rPr lang="en-US" sz="2700" b="1" dirty="0" smtClean="0"/>
              <a:t>hours per week) for </a:t>
            </a:r>
            <a:r>
              <a:rPr lang="en-US" sz="2700" b="1" dirty="0" smtClean="0"/>
              <a:t>17.5 </a:t>
            </a:r>
            <a:r>
              <a:rPr lang="en-US" sz="2700" b="1" dirty="0" smtClean="0"/>
              <a:t>weeks with 35 students at census would be </a:t>
            </a:r>
            <a:r>
              <a:rPr lang="en-US" sz="2700" b="1" dirty="0" smtClean="0"/>
              <a:t>3.5 </a:t>
            </a:r>
            <a:r>
              <a:rPr lang="en-US" sz="2700" b="1" dirty="0" smtClean="0"/>
              <a:t>FTES</a:t>
            </a:r>
          </a:p>
          <a:p>
            <a:pPr lvl="1"/>
            <a:r>
              <a:rPr lang="en-US" sz="2700" b="1" dirty="0" smtClean="0"/>
              <a:t>	35 students X </a:t>
            </a:r>
            <a:r>
              <a:rPr lang="en-US" sz="2700" b="1" dirty="0" smtClean="0"/>
              <a:t>3 </a:t>
            </a:r>
            <a:r>
              <a:rPr lang="en-US" sz="2700" b="1" dirty="0" smtClean="0"/>
              <a:t>hours per week X </a:t>
            </a:r>
            <a:r>
              <a:rPr lang="en-US" sz="2700" b="1" dirty="0" smtClean="0"/>
              <a:t>17.5 </a:t>
            </a:r>
            <a:r>
              <a:rPr lang="en-US" sz="2700" b="1" dirty="0" smtClean="0"/>
              <a:t>weeks = </a:t>
            </a:r>
            <a:r>
              <a:rPr lang="en-US" sz="2700" b="1" dirty="0" smtClean="0"/>
              <a:t>1,837.5/525=3.5 FTES</a:t>
            </a:r>
          </a:p>
          <a:p>
            <a:pPr lvl="1"/>
            <a:r>
              <a:rPr lang="en-US" sz="2700" b="1" dirty="0" smtClean="0"/>
              <a:t>Previous Funding Model 			3.5 x $5,547 = $19,414.5</a:t>
            </a:r>
          </a:p>
          <a:p>
            <a:pPr lvl="1"/>
            <a:r>
              <a:rPr lang="en-US" sz="2700" b="1" dirty="0" smtClean="0"/>
              <a:t>Student Success Funding Formula		3.5 x $3,727 = $13,044.5</a:t>
            </a:r>
            <a:endParaRPr lang="en-US" sz="27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46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1800"/>
            <a:ext cx="10058400" cy="887530"/>
          </a:xfrm>
        </p:spPr>
        <p:txBody>
          <a:bodyPr/>
          <a:lstStyle/>
          <a:p>
            <a:pPr algn="ctr"/>
            <a:r>
              <a:rPr lang="en-US" dirty="0"/>
              <a:t>Budget – New Funding Model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6835" y="1089329"/>
            <a:ext cx="10039755" cy="5585791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>
                <a:solidFill>
                  <a:srgbClr val="FFFFFF"/>
                </a:solidFill>
              </a:rPr>
              <a:t>FTES:</a:t>
            </a:r>
          </a:p>
          <a:p>
            <a:pPr lvl="1"/>
            <a:r>
              <a:rPr lang="en-US" sz="2800" dirty="0" smtClean="0"/>
              <a:t>FTES:</a:t>
            </a:r>
          </a:p>
          <a:p>
            <a:pPr lvl="1"/>
            <a:r>
              <a:rPr lang="en-US" sz="2800" dirty="0" smtClean="0"/>
              <a:t>Credit </a:t>
            </a:r>
            <a:r>
              <a:rPr lang="en-US" sz="2800" dirty="0"/>
              <a:t>			</a:t>
            </a:r>
            <a:r>
              <a:rPr lang="en-US" sz="2800" dirty="0" smtClean="0"/>
              <a:t>						</a:t>
            </a:r>
            <a:r>
              <a:rPr lang="en-US" sz="2800" dirty="0"/>
              <a:t>	</a:t>
            </a:r>
            <a:endParaRPr lang="en-US" sz="2800" dirty="0" smtClean="0"/>
          </a:p>
          <a:p>
            <a:pPr lvl="1"/>
            <a:r>
              <a:rPr lang="en-US" sz="2800" dirty="0" smtClean="0"/>
              <a:t>	Traditional College Class					$3,727</a:t>
            </a:r>
            <a:endParaRPr lang="en-US" sz="2800" dirty="0"/>
          </a:p>
          <a:p>
            <a:pPr lvl="1"/>
            <a:r>
              <a:rPr lang="en-US" sz="2800" dirty="0" smtClean="0"/>
              <a:t>										</a:t>
            </a:r>
            <a:r>
              <a:rPr lang="en-US" sz="2800" dirty="0"/>
              <a:t>	 Special Admit 	</a:t>
            </a:r>
            <a:r>
              <a:rPr lang="en-US" sz="2800" dirty="0" smtClean="0"/>
              <a:t>					$5,457</a:t>
            </a:r>
          </a:p>
          <a:p>
            <a:pPr lvl="1"/>
            <a:r>
              <a:rPr lang="en-US" sz="2800" dirty="0"/>
              <a:t>	</a:t>
            </a:r>
            <a:r>
              <a:rPr lang="en-US" sz="2800" dirty="0" smtClean="0"/>
              <a:t>	High School Dual Enrollment</a:t>
            </a:r>
            <a:endParaRPr lang="en-US" sz="2800" dirty="0"/>
          </a:p>
          <a:p>
            <a:pPr lvl="1"/>
            <a:r>
              <a:rPr lang="en-US" sz="2800" dirty="0" smtClean="0"/>
              <a:t>	Incarcerated </a:t>
            </a:r>
            <a:r>
              <a:rPr lang="en-US" sz="2800" dirty="0"/>
              <a:t>Credit		</a:t>
            </a:r>
            <a:r>
              <a:rPr lang="en-US" sz="2800" dirty="0" smtClean="0"/>
              <a:t>				$</a:t>
            </a:r>
            <a:r>
              <a:rPr lang="en-US" sz="2800" dirty="0"/>
              <a:t>5,457</a:t>
            </a:r>
          </a:p>
          <a:p>
            <a:pPr lvl="1"/>
            <a:r>
              <a:rPr lang="en-US" sz="2800" dirty="0" smtClean="0"/>
              <a:t>		Prison College Programs</a:t>
            </a:r>
            <a:endParaRPr lang="en-US" sz="2800" dirty="0"/>
          </a:p>
          <a:p>
            <a:pPr lvl="1"/>
            <a:r>
              <a:rPr lang="en-US" sz="2800" dirty="0" smtClean="0"/>
              <a:t>	Enhanced </a:t>
            </a:r>
            <a:r>
              <a:rPr lang="en-US" sz="2800" dirty="0"/>
              <a:t>Non-Credit		</a:t>
            </a:r>
            <a:r>
              <a:rPr lang="en-US" sz="2800" dirty="0" smtClean="0"/>
              <a:t>			$5,457</a:t>
            </a:r>
          </a:p>
          <a:p>
            <a:pPr lvl="1"/>
            <a:r>
              <a:rPr lang="en-US" sz="2800" dirty="0"/>
              <a:t>	</a:t>
            </a:r>
            <a:r>
              <a:rPr lang="en-US" sz="2800" dirty="0" smtClean="0"/>
              <a:t>	(English/Math/ESL)</a:t>
            </a:r>
            <a:endParaRPr lang="en-US" sz="2800" dirty="0"/>
          </a:p>
          <a:p>
            <a:pPr lvl="1"/>
            <a:endParaRPr lang="en-US" sz="2800" dirty="0"/>
          </a:p>
          <a:p>
            <a:pPr lvl="1"/>
            <a:r>
              <a:rPr lang="en-US" sz="2800" dirty="0" smtClean="0"/>
              <a:t>Non-Credit 							$3,347</a:t>
            </a:r>
          </a:p>
          <a:p>
            <a:pPr lvl="1"/>
            <a:r>
              <a:rPr lang="en-US" sz="2800" dirty="0"/>
              <a:t>	</a:t>
            </a:r>
            <a:r>
              <a:rPr lang="en-US" sz="2800" dirty="0" smtClean="0"/>
              <a:t>	(All Other Non-Credit)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1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" y="174172"/>
            <a:ext cx="11991703" cy="1088572"/>
          </a:xfrm>
        </p:spPr>
        <p:txBody>
          <a:bodyPr/>
          <a:lstStyle/>
          <a:p>
            <a:pPr algn="ctr"/>
            <a:r>
              <a:rPr lang="en-US" dirty="0"/>
              <a:t>Old Funding Model vs. Student Centered Funding </a:t>
            </a:r>
            <a:r>
              <a:rPr lang="en-US" dirty="0" smtClean="0"/>
              <a:t>Formula for golden west college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198" y="1359674"/>
            <a:ext cx="11370365" cy="4898003"/>
          </a:xfrm>
        </p:spPr>
        <p:txBody>
          <a:bodyPr>
            <a:normAutofit/>
          </a:bodyPr>
          <a:lstStyle/>
          <a:p>
            <a:r>
              <a:rPr lang="en-US" sz="2700" b="1" dirty="0" smtClean="0"/>
              <a:t>Funding Formula				FTES			Base	Allocation</a:t>
            </a:r>
          </a:p>
          <a:p>
            <a:r>
              <a:rPr lang="en-US" sz="2700" b="1" dirty="0" smtClean="0"/>
              <a:t>Previous </a:t>
            </a:r>
            <a:r>
              <a:rPr lang="en-US" sz="2700" b="1" dirty="0" smtClean="0"/>
              <a:t>Funding </a:t>
            </a:r>
            <a:r>
              <a:rPr lang="en-US" sz="2700" b="1" dirty="0" smtClean="0"/>
              <a:t>Formula		</a:t>
            </a:r>
            <a:r>
              <a:rPr lang="en-US" sz="2700" b="1" dirty="0" smtClean="0"/>
              <a:t>9,500</a:t>
            </a:r>
            <a:r>
              <a:rPr lang="en-US" sz="2700" b="1" dirty="0" smtClean="0"/>
              <a:t>			$51,841,500</a:t>
            </a:r>
          </a:p>
          <a:p>
            <a:r>
              <a:rPr lang="en-US" sz="2700" b="1" dirty="0" smtClean="0"/>
              <a:t>	</a:t>
            </a:r>
            <a:r>
              <a:rPr lang="en-US" sz="2700" b="1" dirty="0" smtClean="0"/>
              <a:t>($</a:t>
            </a:r>
            <a:r>
              <a:rPr lang="en-US" sz="2700" b="1" dirty="0" smtClean="0"/>
              <a:t>5,457 per </a:t>
            </a:r>
            <a:r>
              <a:rPr lang="en-US" sz="2700" b="1" dirty="0" smtClean="0"/>
              <a:t>FTES)</a:t>
            </a:r>
            <a:endParaRPr lang="en-US" sz="2700" b="1" dirty="0"/>
          </a:p>
          <a:p>
            <a:r>
              <a:rPr lang="en-US" sz="2700" b="1" dirty="0" smtClean="0"/>
              <a:t>Student Centered Funding Formula	9,500			$35,406,500</a:t>
            </a:r>
          </a:p>
          <a:p>
            <a:r>
              <a:rPr lang="en-US" sz="2700" b="1" dirty="0" smtClean="0"/>
              <a:t>	</a:t>
            </a:r>
            <a:r>
              <a:rPr lang="en-US" sz="2700" b="1" dirty="0" smtClean="0"/>
              <a:t>($</a:t>
            </a:r>
            <a:r>
              <a:rPr lang="en-US" sz="2700" b="1" dirty="0" smtClean="0"/>
              <a:t>3,727 per </a:t>
            </a:r>
            <a:r>
              <a:rPr lang="en-US" sz="2700" b="1" dirty="0" smtClean="0"/>
              <a:t>FTES)</a:t>
            </a:r>
            <a:r>
              <a:rPr lang="en-US" sz="2700" b="1" dirty="0" smtClean="0"/>
              <a:t>		</a:t>
            </a:r>
            <a:endParaRPr lang="en-US" sz="2700" b="1" dirty="0"/>
          </a:p>
          <a:p>
            <a:endParaRPr lang="en-US" sz="2700" b="1" dirty="0" smtClean="0"/>
          </a:p>
          <a:p>
            <a:r>
              <a:rPr lang="en-US" sz="2700" b="1" dirty="0" smtClean="0"/>
              <a:t>	Difference							($16,435,000)</a:t>
            </a:r>
            <a:endParaRPr lang="en-US" sz="2700" b="1" dirty="0"/>
          </a:p>
        </p:txBody>
      </p:sp>
    </p:spTree>
    <p:extLst>
      <p:ext uri="{BB962C8B-B14F-4D97-AF65-F5344CB8AC3E}">
        <p14:creationId xmlns:p14="http://schemas.microsoft.com/office/powerpoint/2010/main" val="11948472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New Student success Funding Formula and opportunities for athletics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82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951411"/>
          </a:xfrm>
        </p:spPr>
        <p:txBody>
          <a:bodyPr/>
          <a:lstStyle/>
          <a:p>
            <a:r>
              <a:rPr lang="en-US" dirty="0" smtClean="0"/>
              <a:t>Economic impact of athletics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1887" y="1733005"/>
            <a:ext cx="11382102" cy="4615543"/>
          </a:xfrm>
        </p:spPr>
        <p:txBody>
          <a:bodyPr>
            <a:normAutofit/>
          </a:bodyPr>
          <a:lstStyle/>
          <a:p>
            <a:r>
              <a:rPr lang="en-US" altLang="en-US" sz="2800" b="1" dirty="0" smtClean="0"/>
              <a:t>Direct</a:t>
            </a:r>
          </a:p>
          <a:p>
            <a:pPr lvl="2"/>
            <a:r>
              <a:rPr lang="en-US" altLang="en-US" sz="2000" dirty="0" smtClean="0"/>
              <a:t>450 </a:t>
            </a:r>
            <a:r>
              <a:rPr lang="en-US" altLang="en-US" sz="2000" dirty="0"/>
              <a:t>to </a:t>
            </a:r>
            <a:r>
              <a:rPr lang="en-US" altLang="en-US" sz="2000" dirty="0" smtClean="0"/>
              <a:t>500 student/athletes </a:t>
            </a:r>
            <a:r>
              <a:rPr lang="en-US" altLang="en-US" sz="2000" dirty="0"/>
              <a:t>taking an average of </a:t>
            </a:r>
            <a:r>
              <a:rPr lang="en-US" altLang="en-US" sz="2000" dirty="0">
                <a:sym typeface="Symbol" panose="05050102010706020507" pitchFamily="18" charset="2"/>
              </a:rPr>
              <a:t>14 units each semester (1.17 FTES per athlete per year @ $</a:t>
            </a:r>
            <a:r>
              <a:rPr lang="en-US" altLang="en-US" sz="2000" dirty="0" smtClean="0">
                <a:sym typeface="Symbol" panose="05050102010706020507" pitchFamily="18" charset="2"/>
              </a:rPr>
              <a:t>3,727 </a:t>
            </a:r>
            <a:r>
              <a:rPr lang="en-US" altLang="en-US" sz="2000" dirty="0">
                <a:sym typeface="Symbol" panose="05050102010706020507" pitchFamily="18" charset="2"/>
              </a:rPr>
              <a:t>per FTES)</a:t>
            </a:r>
          </a:p>
          <a:p>
            <a:pPr lvl="2"/>
            <a:r>
              <a:rPr lang="en-US" altLang="en-US" sz="2000" dirty="0">
                <a:sym typeface="Symbol" panose="05050102010706020507" pitchFamily="18" charset="2"/>
              </a:rPr>
              <a:t>Translates to minimum of </a:t>
            </a:r>
            <a:r>
              <a:rPr lang="en-US" altLang="en-US" sz="2000" dirty="0" smtClean="0">
                <a:sym typeface="Symbol" panose="05050102010706020507" pitchFamily="18" charset="2"/>
              </a:rPr>
              <a:t>$1.67 </a:t>
            </a:r>
            <a:r>
              <a:rPr lang="en-US" altLang="en-US" sz="2000" dirty="0">
                <a:sym typeface="Symbol" panose="05050102010706020507" pitchFamily="18" charset="2"/>
              </a:rPr>
              <a:t>to </a:t>
            </a:r>
            <a:r>
              <a:rPr lang="en-US" altLang="en-US" sz="2000" dirty="0" smtClean="0">
                <a:sym typeface="Symbol" panose="05050102010706020507" pitchFamily="18" charset="2"/>
              </a:rPr>
              <a:t>1.86 </a:t>
            </a:r>
            <a:r>
              <a:rPr lang="en-US" altLang="en-US" sz="2000" dirty="0">
                <a:sym typeface="Symbol" panose="05050102010706020507" pitchFamily="18" charset="2"/>
              </a:rPr>
              <a:t>million annually</a:t>
            </a:r>
          </a:p>
          <a:p>
            <a:r>
              <a:rPr lang="en-US" altLang="en-US" sz="2800" b="1" dirty="0" smtClean="0"/>
              <a:t>Indirect</a:t>
            </a:r>
            <a:endParaRPr lang="en-US" altLang="en-US" sz="2800" b="1" dirty="0"/>
          </a:p>
          <a:p>
            <a:pPr lvl="2"/>
            <a:r>
              <a:rPr lang="en-US" altLang="en-US" sz="2000" dirty="0" smtClean="0"/>
              <a:t>Athletes </a:t>
            </a:r>
            <a:r>
              <a:rPr lang="en-US" altLang="en-US" sz="2000" dirty="0"/>
              <a:t>bring friends &amp; family to campus – which significantly increase the enrollment influence of the athletic program</a:t>
            </a:r>
          </a:p>
          <a:p>
            <a:pPr lvl="2"/>
            <a:r>
              <a:rPr lang="en-US" altLang="en-US" sz="2000" dirty="0"/>
              <a:t>Positive press coverage on a weekly basis</a:t>
            </a:r>
          </a:p>
          <a:p>
            <a:pPr lvl="2"/>
            <a:r>
              <a:rPr lang="en-US" altLang="en-US" sz="2000" dirty="0"/>
              <a:t>Identifiable connection with community/county</a:t>
            </a:r>
          </a:p>
          <a:p>
            <a:pPr lvl="2"/>
            <a:r>
              <a:rPr lang="en-US" altLang="en-US" sz="2000" dirty="0"/>
              <a:t>One of the few areas where alumni connect with a community college resulting in life-long relationships with the institution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833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83178"/>
            <a:ext cx="10058400" cy="766354"/>
          </a:xfrm>
        </p:spPr>
        <p:txBody>
          <a:bodyPr/>
          <a:lstStyle/>
          <a:p>
            <a:r>
              <a:rPr lang="en-US" dirty="0"/>
              <a:t>Student Success Allocation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1582310"/>
            <a:ext cx="10924692" cy="4412090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046886"/>
              </p:ext>
            </p:extLst>
          </p:nvPr>
        </p:nvGraphicFramePr>
        <p:xfrm>
          <a:off x="269964" y="1149532"/>
          <a:ext cx="11739155" cy="552465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47831">
                  <a:extLst>
                    <a:ext uri="{9D8B030D-6E8A-4147-A177-3AD203B41FA5}">
                      <a16:colId xmlns:a16="http://schemas.microsoft.com/office/drawing/2014/main" val="1422949162"/>
                    </a:ext>
                  </a:extLst>
                </a:gridCol>
                <a:gridCol w="2347831">
                  <a:extLst>
                    <a:ext uri="{9D8B030D-6E8A-4147-A177-3AD203B41FA5}">
                      <a16:colId xmlns:a16="http://schemas.microsoft.com/office/drawing/2014/main" val="3408826369"/>
                    </a:ext>
                  </a:extLst>
                </a:gridCol>
                <a:gridCol w="2347831">
                  <a:extLst>
                    <a:ext uri="{9D8B030D-6E8A-4147-A177-3AD203B41FA5}">
                      <a16:colId xmlns:a16="http://schemas.microsoft.com/office/drawing/2014/main" val="3373691908"/>
                    </a:ext>
                  </a:extLst>
                </a:gridCol>
                <a:gridCol w="2347831">
                  <a:extLst>
                    <a:ext uri="{9D8B030D-6E8A-4147-A177-3AD203B41FA5}">
                      <a16:colId xmlns:a16="http://schemas.microsoft.com/office/drawing/2014/main" val="2184762583"/>
                    </a:ext>
                  </a:extLst>
                </a:gridCol>
                <a:gridCol w="2347831">
                  <a:extLst>
                    <a:ext uri="{9D8B030D-6E8A-4147-A177-3AD203B41FA5}">
                      <a16:colId xmlns:a16="http://schemas.microsoft.com/office/drawing/2014/main" val="1855990389"/>
                    </a:ext>
                  </a:extLst>
                </a:gridCol>
              </a:tblGrid>
              <a:tr h="624647">
                <a:tc>
                  <a:txBody>
                    <a:bodyPr/>
                    <a:lstStyle/>
                    <a:p>
                      <a:r>
                        <a:rPr lang="en-US" dirty="0" smtClean="0"/>
                        <a:t>Component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Promise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Pell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Total Amount if all 3 Categories are</a:t>
                      </a:r>
                      <a:r>
                        <a:rPr lang="en-US" baseline="0" dirty="0" smtClean="0"/>
                        <a:t> met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7369911"/>
                  </a:ext>
                </a:extLst>
              </a:tr>
              <a:tr h="392604">
                <a:tc>
                  <a:txBody>
                    <a:bodyPr/>
                    <a:lstStyle/>
                    <a:p>
                      <a:r>
                        <a:rPr lang="en-US" dirty="0" smtClean="0"/>
                        <a:t>Associate Degrees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$1,320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333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$2,153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9689140"/>
                  </a:ext>
                </a:extLst>
              </a:tr>
              <a:tr h="624647">
                <a:tc>
                  <a:txBody>
                    <a:bodyPr/>
                    <a:lstStyle/>
                    <a:p>
                      <a:r>
                        <a:rPr lang="en-US" dirty="0" smtClean="0"/>
                        <a:t>Baccalaureate Degrees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$1,320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333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$2,153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0922058"/>
                  </a:ext>
                </a:extLst>
              </a:tr>
              <a:tr h="624647">
                <a:tc>
                  <a:txBody>
                    <a:bodyPr/>
                    <a:lstStyle/>
                    <a:p>
                      <a:r>
                        <a:rPr lang="en-US" dirty="0" smtClean="0"/>
                        <a:t>Associate Degrees of Transfer (ADT’s)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$1,760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444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666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$2,870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633461"/>
                  </a:ext>
                </a:extLst>
              </a:tr>
              <a:tr h="392604">
                <a:tc>
                  <a:txBody>
                    <a:bodyPr/>
                    <a:lstStyle/>
                    <a:p>
                      <a:r>
                        <a:rPr lang="en-US" dirty="0" smtClean="0"/>
                        <a:t>Credit Certificates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880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222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333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$1,435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107148"/>
                  </a:ext>
                </a:extLst>
              </a:tr>
              <a:tr h="624647">
                <a:tc>
                  <a:txBody>
                    <a:bodyPr/>
                    <a:lstStyle/>
                    <a:p>
                      <a:r>
                        <a:rPr lang="en-US" dirty="0" smtClean="0"/>
                        <a:t>Completion of 9 or more CTE</a:t>
                      </a:r>
                      <a:r>
                        <a:rPr lang="en-US" baseline="0" dirty="0" smtClean="0"/>
                        <a:t> units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440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111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167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718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079549"/>
                  </a:ext>
                </a:extLst>
              </a:tr>
              <a:tr h="624647">
                <a:tc>
                  <a:txBody>
                    <a:bodyPr/>
                    <a:lstStyle/>
                    <a:p>
                      <a:r>
                        <a:rPr lang="en-US" dirty="0" smtClean="0"/>
                        <a:t>Transfer</a:t>
                      </a:r>
                      <a:r>
                        <a:rPr lang="en-US" baseline="0" dirty="0" smtClean="0"/>
                        <a:t> to a 4 year university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660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167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$1,077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3586478"/>
                  </a:ext>
                </a:extLst>
              </a:tr>
              <a:tr h="892352">
                <a:tc>
                  <a:txBody>
                    <a:bodyPr/>
                    <a:lstStyle/>
                    <a:p>
                      <a:r>
                        <a:rPr lang="en-US" dirty="0" smtClean="0"/>
                        <a:t>Completion of transfer-level Math and English</a:t>
                      </a:r>
                      <a:r>
                        <a:rPr lang="en-US" baseline="0" dirty="0" smtClean="0"/>
                        <a:t> 1st year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880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222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333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$1,435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653734"/>
                  </a:ext>
                </a:extLst>
              </a:tr>
              <a:tr h="624647">
                <a:tc>
                  <a:txBody>
                    <a:bodyPr/>
                    <a:lstStyle/>
                    <a:p>
                      <a:r>
                        <a:rPr lang="en-US" dirty="0" smtClean="0"/>
                        <a:t>Attainment – regional living wage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440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111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167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  718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50124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8800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1047206"/>
          </a:xfrm>
        </p:spPr>
        <p:txBody>
          <a:bodyPr/>
          <a:lstStyle/>
          <a:p>
            <a:r>
              <a:rPr lang="en-US" dirty="0" smtClean="0"/>
              <a:t>Commitment of an athlete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1454331"/>
            <a:ext cx="11028817" cy="4868092"/>
          </a:xfrm>
        </p:spPr>
        <p:txBody>
          <a:bodyPr/>
          <a:lstStyle/>
          <a:p>
            <a:r>
              <a:rPr lang="en-US" altLang="en-US" sz="2800" b="1" dirty="0"/>
              <a:t>State guidelines for athletes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Maintain 12 units each semester 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	9 of the 12 units must count towards transfer/associate </a:t>
            </a:r>
            <a:r>
              <a:rPr lang="en-US" altLang="en-US" sz="2000" dirty="0" smtClean="0"/>
              <a:t>degree/certification</a:t>
            </a:r>
            <a:endParaRPr lang="en-US" altLang="en-US" sz="2000" dirty="0"/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Four semester education plan; Counselor approved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Maintain 2.0 GPA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Successfully complete 24 units to participate in 2</a:t>
            </a:r>
            <a:r>
              <a:rPr lang="en-US" altLang="en-US" sz="2000" baseline="30000" dirty="0"/>
              <a:t>nd</a:t>
            </a:r>
            <a:r>
              <a:rPr lang="en-US" altLang="en-US" sz="2000" dirty="0"/>
              <a:t> year of competition</a:t>
            </a:r>
          </a:p>
          <a:p>
            <a:pPr lvl="1">
              <a:buClr>
                <a:schemeClr val="tx1"/>
              </a:buClr>
            </a:pPr>
            <a:r>
              <a:rPr lang="en-US" altLang="en-US" b="1" dirty="0"/>
              <a:t>Weekly schedule for an athlete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Minimum of 12 hours in class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10 hours of practice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18 hours for homework </a:t>
            </a:r>
          </a:p>
          <a:p>
            <a:pPr lvl="1">
              <a:buClr>
                <a:schemeClr val="tx1"/>
              </a:buClr>
            </a:pPr>
            <a:r>
              <a:rPr lang="en-US" altLang="en-US" sz="2000" dirty="0"/>
              <a:t>(Based on two hours of homework for each lecture hour of class)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355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226424"/>
            <a:ext cx="10058400" cy="670560"/>
          </a:xfrm>
        </p:spPr>
        <p:txBody>
          <a:bodyPr/>
          <a:lstStyle/>
          <a:p>
            <a:r>
              <a:rPr lang="en-US" dirty="0" smtClean="0"/>
              <a:t>Benefits of Athletics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0297" y="740229"/>
            <a:ext cx="11608526" cy="5747657"/>
          </a:xfrm>
        </p:spPr>
        <p:txBody>
          <a:bodyPr>
            <a:normAutofit fontScale="47500" lnSpcReduction="20000"/>
          </a:bodyPr>
          <a:lstStyle/>
          <a:p>
            <a:endParaRPr lang="en-US" sz="2900" b="1" dirty="0" smtClean="0"/>
          </a:p>
          <a:p>
            <a:r>
              <a:rPr lang="en-US" sz="3800" b="1" dirty="0" smtClean="0"/>
              <a:t>In </a:t>
            </a:r>
            <a:r>
              <a:rPr lang="en-US" sz="3800" b="1" dirty="0"/>
              <a:t>2017-18 GWC had 302 student-athletes on the form 3s and another 72 identified as redshirt/grey shirt = 374</a:t>
            </a:r>
          </a:p>
          <a:p>
            <a:r>
              <a:rPr lang="en-US" sz="3800" b="1" dirty="0"/>
              <a:t>In 2018-19 GWC had 306 student-athletes on the form 3s and another 80 identified as redshirt/grey shirt = 386</a:t>
            </a:r>
          </a:p>
          <a:p>
            <a:r>
              <a:rPr lang="en-US" sz="3800" b="1" dirty="0"/>
              <a:t> </a:t>
            </a:r>
          </a:p>
          <a:p>
            <a:r>
              <a:rPr lang="en-US" sz="3800" b="1" dirty="0"/>
              <a:t>2017-18 (All Data below taken from CalPass)</a:t>
            </a:r>
          </a:p>
          <a:p>
            <a:r>
              <a:rPr lang="en-US" sz="3800" b="1" dirty="0"/>
              <a:t>Average units attempted from a Student Athlete for 2017/18 was 30.02 units</a:t>
            </a:r>
          </a:p>
          <a:p>
            <a:r>
              <a:rPr lang="en-US" sz="3800" b="1" dirty="0"/>
              <a:t>Average units attempted from GWC Student for 2017/18 was 11.89 units</a:t>
            </a:r>
          </a:p>
          <a:p>
            <a:r>
              <a:rPr lang="en-US" sz="3800" b="1" dirty="0"/>
              <a:t> </a:t>
            </a:r>
          </a:p>
          <a:p>
            <a:r>
              <a:rPr lang="en-US" sz="3800" b="1" dirty="0"/>
              <a:t>If you compare FT Student Athletes with FT GWC College students</a:t>
            </a:r>
          </a:p>
          <a:p>
            <a:r>
              <a:rPr lang="en-US" sz="3800" b="1" dirty="0"/>
              <a:t>Average unit attempted from a FT Student Athlete 34.54</a:t>
            </a:r>
          </a:p>
          <a:p>
            <a:r>
              <a:rPr lang="en-US" sz="3800" b="1" dirty="0"/>
              <a:t>Average units attempted from GWC Full-Time Student 29.30</a:t>
            </a:r>
          </a:p>
          <a:p>
            <a:r>
              <a:rPr lang="en-US" sz="3800" b="1" dirty="0"/>
              <a:t> </a:t>
            </a:r>
          </a:p>
          <a:p>
            <a:r>
              <a:rPr lang="en-US" sz="3800" b="1" dirty="0"/>
              <a:t>GWC student-athletes in 2017/18 made up of roughly 10% of the full time student body at Golden West.</a:t>
            </a:r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833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365761"/>
            <a:ext cx="11272656" cy="1341120"/>
          </a:xfrm>
        </p:spPr>
        <p:txBody>
          <a:bodyPr/>
          <a:lstStyle/>
          <a:p>
            <a:r>
              <a:rPr lang="en-US" dirty="0" smtClean="0"/>
              <a:t>Golden West College – Athletics vs/ General Population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2203269"/>
            <a:ext cx="10993982" cy="3791131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449840"/>
              </p:ext>
            </p:extLst>
          </p:nvPr>
        </p:nvGraphicFramePr>
        <p:xfrm>
          <a:off x="684212" y="1419495"/>
          <a:ext cx="10993982" cy="506839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802708">
                  <a:extLst>
                    <a:ext uri="{9D8B030D-6E8A-4147-A177-3AD203B41FA5}">
                      <a16:colId xmlns:a16="http://schemas.microsoft.com/office/drawing/2014/main" val="3610937755"/>
                    </a:ext>
                  </a:extLst>
                </a:gridCol>
                <a:gridCol w="2278776">
                  <a:extLst>
                    <a:ext uri="{9D8B030D-6E8A-4147-A177-3AD203B41FA5}">
                      <a16:colId xmlns:a16="http://schemas.microsoft.com/office/drawing/2014/main" val="2286782082"/>
                    </a:ext>
                  </a:extLst>
                </a:gridCol>
                <a:gridCol w="2316862">
                  <a:extLst>
                    <a:ext uri="{9D8B030D-6E8A-4147-A177-3AD203B41FA5}">
                      <a16:colId xmlns:a16="http://schemas.microsoft.com/office/drawing/2014/main" val="1093021033"/>
                    </a:ext>
                  </a:extLst>
                </a:gridCol>
                <a:gridCol w="2408265">
                  <a:extLst>
                    <a:ext uri="{9D8B030D-6E8A-4147-A177-3AD203B41FA5}">
                      <a16:colId xmlns:a16="http://schemas.microsoft.com/office/drawing/2014/main" val="4196532421"/>
                    </a:ext>
                  </a:extLst>
                </a:gridCol>
                <a:gridCol w="2187371">
                  <a:extLst>
                    <a:ext uri="{9D8B030D-6E8A-4147-A177-3AD203B41FA5}">
                      <a16:colId xmlns:a16="http://schemas.microsoft.com/office/drawing/2014/main" val="795438367"/>
                    </a:ext>
                  </a:extLst>
                </a:gridCol>
              </a:tblGrid>
              <a:tr h="80706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 </a:t>
                      </a:r>
                      <a:r>
                        <a:rPr lang="en-US" sz="2100" dirty="0" smtClean="0">
                          <a:effectLst/>
                        </a:rPr>
                        <a:t>2018-2019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smtClean="0">
                          <a:effectLst/>
                        </a:rPr>
                        <a:t> </a:t>
                      </a:r>
                      <a:r>
                        <a:rPr lang="en-US" sz="2100" dirty="0">
                          <a:effectLst/>
                        </a:rPr>
                        <a:t>GWC Student </a:t>
                      </a:r>
                      <a:r>
                        <a:rPr lang="en-US" sz="2100" dirty="0" smtClean="0">
                          <a:effectLst/>
                        </a:rPr>
                        <a:t>Athletes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smtClean="0">
                          <a:effectLst/>
                        </a:rPr>
                        <a:t>General</a:t>
                      </a:r>
                      <a:r>
                        <a:rPr lang="en-US" sz="2100" baseline="0" dirty="0" smtClean="0">
                          <a:effectLst/>
                        </a:rPr>
                        <a:t> </a:t>
                      </a:r>
                      <a:r>
                        <a:rPr lang="en-US" sz="2100" dirty="0" smtClean="0">
                          <a:effectLst/>
                        </a:rPr>
                        <a:t>GWC Student</a:t>
                      </a:r>
                      <a:r>
                        <a:rPr lang="en-US" sz="2100" baseline="0" dirty="0" smtClean="0">
                          <a:effectLst/>
                        </a:rPr>
                        <a:t> Population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676957"/>
                  </a:ext>
                </a:extLst>
              </a:tr>
              <a:tr h="142044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Term Enrolled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</a:rPr>
                        <a:t>Count of Students</a:t>
                      </a:r>
                      <a:endParaRPr lang="en-US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Avg Units Enrolled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effectLst/>
                        </a:rPr>
                        <a:t>Count of Students</a:t>
                      </a:r>
                      <a:endParaRPr lang="en-US" sz="2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Avg Units Enrolled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08677972"/>
                  </a:ext>
                </a:extLst>
              </a:tr>
              <a:tr h="142044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Fall 2018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366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13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                        11,629 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8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171991011"/>
                  </a:ext>
                </a:extLst>
              </a:tr>
              <a:tr h="142044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Spring 2019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336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14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                        11,519 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effectLst/>
                        </a:rPr>
                        <a:t>8</a:t>
                      </a:r>
                      <a:endParaRPr lang="en-US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7771117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7059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95794"/>
            <a:ext cx="10058400" cy="1001486"/>
          </a:xfrm>
        </p:spPr>
        <p:txBody>
          <a:bodyPr/>
          <a:lstStyle/>
          <a:p>
            <a:r>
              <a:rPr lang="en-US" dirty="0" smtClean="0"/>
              <a:t>FTES Advantages of Athletics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294880"/>
              </p:ext>
            </p:extLst>
          </p:nvPr>
        </p:nvGraphicFramePr>
        <p:xfrm>
          <a:off x="296094" y="809898"/>
          <a:ext cx="11756568" cy="6191659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469571">
                  <a:extLst>
                    <a:ext uri="{9D8B030D-6E8A-4147-A177-3AD203B41FA5}">
                      <a16:colId xmlns:a16="http://schemas.microsoft.com/office/drawing/2014/main" val="14230593"/>
                    </a:ext>
                  </a:extLst>
                </a:gridCol>
                <a:gridCol w="1469571">
                  <a:extLst>
                    <a:ext uri="{9D8B030D-6E8A-4147-A177-3AD203B41FA5}">
                      <a16:colId xmlns:a16="http://schemas.microsoft.com/office/drawing/2014/main" val="1850613601"/>
                    </a:ext>
                  </a:extLst>
                </a:gridCol>
                <a:gridCol w="1469571">
                  <a:extLst>
                    <a:ext uri="{9D8B030D-6E8A-4147-A177-3AD203B41FA5}">
                      <a16:colId xmlns:a16="http://schemas.microsoft.com/office/drawing/2014/main" val="790561480"/>
                    </a:ext>
                  </a:extLst>
                </a:gridCol>
                <a:gridCol w="1469571">
                  <a:extLst>
                    <a:ext uri="{9D8B030D-6E8A-4147-A177-3AD203B41FA5}">
                      <a16:colId xmlns:a16="http://schemas.microsoft.com/office/drawing/2014/main" val="638307972"/>
                    </a:ext>
                  </a:extLst>
                </a:gridCol>
                <a:gridCol w="1469571">
                  <a:extLst>
                    <a:ext uri="{9D8B030D-6E8A-4147-A177-3AD203B41FA5}">
                      <a16:colId xmlns:a16="http://schemas.microsoft.com/office/drawing/2014/main" val="2577857309"/>
                    </a:ext>
                  </a:extLst>
                </a:gridCol>
                <a:gridCol w="1469571">
                  <a:extLst>
                    <a:ext uri="{9D8B030D-6E8A-4147-A177-3AD203B41FA5}">
                      <a16:colId xmlns:a16="http://schemas.microsoft.com/office/drawing/2014/main" val="2622434146"/>
                    </a:ext>
                  </a:extLst>
                </a:gridCol>
                <a:gridCol w="1469571">
                  <a:extLst>
                    <a:ext uri="{9D8B030D-6E8A-4147-A177-3AD203B41FA5}">
                      <a16:colId xmlns:a16="http://schemas.microsoft.com/office/drawing/2014/main" val="1107678030"/>
                    </a:ext>
                  </a:extLst>
                </a:gridCol>
                <a:gridCol w="1469571">
                  <a:extLst>
                    <a:ext uri="{9D8B030D-6E8A-4147-A177-3AD203B41FA5}">
                      <a16:colId xmlns:a16="http://schemas.microsoft.com/office/drawing/2014/main" val="1073557390"/>
                    </a:ext>
                  </a:extLst>
                </a:gridCol>
              </a:tblGrid>
              <a:tr h="1071153"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GWC</a:t>
                      </a:r>
                      <a:r>
                        <a:rPr lang="en-US" sz="2200" baseline="0" dirty="0" smtClean="0"/>
                        <a:t> Student Athletes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/>
                        <a:t>GWC General Students</a:t>
                      </a:r>
                    </a:p>
                    <a:p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664411"/>
                  </a:ext>
                </a:extLst>
              </a:tr>
              <a:tr h="1354182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Term Enrolled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Number</a:t>
                      </a:r>
                      <a:r>
                        <a:rPr lang="en-US" sz="2200" baseline="0" dirty="0" smtClean="0"/>
                        <a:t> of Athletes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Average Units Enrolled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Total Athletic FTES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Number of Students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Average Units Enrolled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Total General Student</a:t>
                      </a:r>
                      <a:r>
                        <a:rPr lang="en-US" sz="2200" baseline="0" dirty="0" smtClean="0"/>
                        <a:t> FTES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7124164"/>
                  </a:ext>
                </a:extLst>
              </a:tr>
              <a:tr h="119293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Fall 2018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366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159/366 = .43</a:t>
                      </a:r>
                      <a:r>
                        <a:rPr lang="en-US" sz="1600" baseline="0" dirty="0" smtClean="0"/>
                        <a:t> FTES per athlete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11,629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3,101/11,629 =</a:t>
                      </a:r>
                    </a:p>
                    <a:p>
                      <a:pPr algn="ctr"/>
                      <a:r>
                        <a:rPr lang="en-US" sz="1600" dirty="0" smtClean="0"/>
                        <a:t>.27 FTES per General</a:t>
                      </a:r>
                      <a:r>
                        <a:rPr lang="en-US" sz="1600" baseline="0" dirty="0" smtClean="0"/>
                        <a:t> Student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2217079"/>
                  </a:ext>
                </a:extLst>
              </a:tr>
              <a:tr h="740109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 smtClean="0"/>
                        <a:t>Spring</a:t>
                      </a:r>
                      <a:r>
                        <a:rPr lang="en-US" sz="2200" baseline="0" dirty="0" smtClean="0"/>
                        <a:t> 2019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336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157/336 = .47 FTES per athlete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11,519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3,071/11,519 =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 .27 FTES per General</a:t>
                      </a:r>
                      <a:r>
                        <a:rPr lang="en-US" sz="1600" baseline="0" dirty="0" smtClean="0"/>
                        <a:t> Student</a:t>
                      </a:r>
                      <a:endParaRPr lang="en-US" sz="1600" dirty="0" smtClean="0"/>
                    </a:p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694376"/>
                  </a:ext>
                </a:extLst>
              </a:tr>
              <a:tr h="740109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Total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.90 FTES</a:t>
                      </a:r>
                      <a:r>
                        <a:rPr lang="en-US" sz="1600" baseline="0" dirty="0" smtClean="0"/>
                        <a:t> per Athlete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.54 FTES</a:t>
                      </a:r>
                    </a:p>
                    <a:p>
                      <a:r>
                        <a:rPr lang="en-US" sz="1600" dirty="0" smtClean="0"/>
                        <a:t>Per</a:t>
                      </a:r>
                      <a:r>
                        <a:rPr lang="en-US" sz="1600" baseline="0" dirty="0" smtClean="0"/>
                        <a:t> General Student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851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7512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61257"/>
            <a:ext cx="10058400" cy="957943"/>
          </a:xfrm>
        </p:spPr>
        <p:txBody>
          <a:bodyPr/>
          <a:lstStyle/>
          <a:p>
            <a:pPr algn="r"/>
            <a:r>
              <a:rPr lang="en-US" dirty="0" smtClean="0"/>
              <a:t>New Funding Formula and Athletics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966" y="984069"/>
            <a:ext cx="11399520" cy="5721531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 </a:t>
            </a:r>
          </a:p>
          <a:p>
            <a:r>
              <a:rPr lang="en-US" sz="2500" b="1" dirty="0"/>
              <a:t>First year</a:t>
            </a:r>
          </a:p>
          <a:p>
            <a:r>
              <a:rPr lang="en-US" sz="2500" dirty="0"/>
              <a:t> </a:t>
            </a:r>
            <a:r>
              <a:rPr lang="en-US" sz="2500" dirty="0" smtClean="0"/>
              <a:t>Base </a:t>
            </a:r>
            <a:r>
              <a:rPr lang="en-US" sz="2500" dirty="0"/>
              <a:t>FTES = $3,727</a:t>
            </a:r>
          </a:p>
          <a:p>
            <a:r>
              <a:rPr lang="en-US" sz="2500" dirty="0"/>
              <a:t> </a:t>
            </a:r>
            <a:r>
              <a:rPr lang="en-US" sz="2500" dirty="0" smtClean="0"/>
              <a:t>Students </a:t>
            </a:r>
            <a:r>
              <a:rPr lang="en-US" sz="2500" dirty="0"/>
              <a:t>who get through Math and English ($880) + Promise ($222) + Pell ($333) = $1,435</a:t>
            </a:r>
          </a:p>
          <a:p>
            <a:r>
              <a:rPr lang="en-US" sz="2500" dirty="0" smtClean="0"/>
              <a:t>Total </a:t>
            </a:r>
            <a:r>
              <a:rPr lang="en-US" sz="2500" dirty="0"/>
              <a:t>First Year = </a:t>
            </a:r>
            <a:r>
              <a:rPr lang="en-US" sz="2500" b="1" dirty="0"/>
              <a:t>$5,162</a:t>
            </a:r>
          </a:p>
          <a:p>
            <a:r>
              <a:rPr lang="en-US" sz="2500" dirty="0"/>
              <a:t> </a:t>
            </a:r>
            <a:r>
              <a:rPr lang="en-US" sz="2500" b="1" dirty="0" smtClean="0"/>
              <a:t>Second </a:t>
            </a:r>
            <a:r>
              <a:rPr lang="en-US" sz="2500" b="1" dirty="0"/>
              <a:t>year</a:t>
            </a:r>
          </a:p>
          <a:p>
            <a:r>
              <a:rPr lang="en-US" sz="2500" dirty="0"/>
              <a:t> </a:t>
            </a:r>
            <a:r>
              <a:rPr lang="en-US" sz="2500" dirty="0" smtClean="0"/>
              <a:t>Base </a:t>
            </a:r>
            <a:r>
              <a:rPr lang="en-US" sz="2500" dirty="0"/>
              <a:t>FTES = $3,727</a:t>
            </a:r>
          </a:p>
          <a:p>
            <a:r>
              <a:rPr lang="en-US" sz="2500" dirty="0"/>
              <a:t> </a:t>
            </a:r>
            <a:r>
              <a:rPr lang="en-US" sz="2500" dirty="0" smtClean="0"/>
              <a:t>Students </a:t>
            </a:r>
            <a:r>
              <a:rPr lang="en-US" sz="2500" dirty="0"/>
              <a:t>who graduate with AA Degree ($1,320) + Promise ($333) + Pell ($500) = $2,153</a:t>
            </a:r>
          </a:p>
          <a:p>
            <a:r>
              <a:rPr lang="en-US" sz="2500" dirty="0"/>
              <a:t> </a:t>
            </a:r>
            <a:r>
              <a:rPr lang="en-US" sz="2500" dirty="0" smtClean="0"/>
              <a:t>Students </a:t>
            </a:r>
            <a:r>
              <a:rPr lang="en-US" sz="2500" dirty="0"/>
              <a:t>who transfer to 4 year university Base ($660) + Promise ($167) + Pell ($250) = $1,077</a:t>
            </a:r>
          </a:p>
          <a:p>
            <a:r>
              <a:rPr lang="en-US" sz="2500" dirty="0"/>
              <a:t> </a:t>
            </a:r>
            <a:r>
              <a:rPr lang="en-US" sz="2500" dirty="0" smtClean="0"/>
              <a:t>Total </a:t>
            </a:r>
            <a:r>
              <a:rPr lang="en-US" sz="2500" dirty="0"/>
              <a:t>Second Year = </a:t>
            </a:r>
            <a:r>
              <a:rPr lang="en-US" sz="2500" b="1" dirty="0"/>
              <a:t>$6,957</a:t>
            </a:r>
          </a:p>
          <a:p>
            <a:r>
              <a:rPr lang="en-US" sz="2500" dirty="0"/>
              <a:t> </a:t>
            </a:r>
            <a:r>
              <a:rPr lang="en-US" sz="2500" dirty="0" smtClean="0"/>
              <a:t>Total </a:t>
            </a:r>
            <a:r>
              <a:rPr lang="en-US" sz="2500" dirty="0"/>
              <a:t>for two years: </a:t>
            </a:r>
            <a:r>
              <a:rPr lang="en-US" sz="2500" b="1" dirty="0"/>
              <a:t>$12,119</a:t>
            </a:r>
          </a:p>
          <a:p>
            <a:r>
              <a:rPr lang="en-US" sz="2500" dirty="0"/>
              <a:t> </a:t>
            </a:r>
            <a:r>
              <a:rPr lang="en-US" sz="2500" b="1" dirty="0" smtClean="0"/>
              <a:t>Average </a:t>
            </a:r>
            <a:r>
              <a:rPr lang="en-US" sz="2500" b="1" dirty="0"/>
              <a:t>= $6,060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452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Enrollment management and Athletics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48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" y="0"/>
            <a:ext cx="11660777" cy="618309"/>
          </a:xfrm>
        </p:spPr>
        <p:txBody>
          <a:bodyPr/>
          <a:lstStyle/>
          <a:p>
            <a:r>
              <a:rPr lang="en-US" dirty="0" smtClean="0"/>
              <a:t>Basketball/men’s and women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669" y="496389"/>
            <a:ext cx="11773987" cy="6061165"/>
          </a:xfrm>
        </p:spPr>
        <p:txBody>
          <a:bodyPr>
            <a:normAutofit/>
          </a:bodyPr>
          <a:lstStyle/>
          <a:p>
            <a:r>
              <a:rPr lang="en-US" b="1" dirty="0"/>
              <a:t>Based on a total of 25 players combined on Men’s and Women’s teams</a:t>
            </a:r>
          </a:p>
          <a:p>
            <a:r>
              <a:rPr lang="en-US" dirty="0" smtClean="0"/>
              <a:t>Assumptions</a:t>
            </a:r>
          </a:p>
          <a:p>
            <a:r>
              <a:rPr lang="en-US" dirty="0" smtClean="0"/>
              <a:t>.90 FTES (Average FTES per GWC Athlete)</a:t>
            </a:r>
          </a:p>
          <a:p>
            <a:r>
              <a:rPr lang="en-US" dirty="0" smtClean="0"/>
              <a:t>New Base FTES rate = $3,727 </a:t>
            </a:r>
          </a:p>
          <a:p>
            <a:r>
              <a:rPr lang="en-US" dirty="0" smtClean="0"/>
              <a:t>$3,727 * .90 = $3,354 </a:t>
            </a:r>
          </a:p>
          <a:p>
            <a:r>
              <a:rPr lang="en-US" dirty="0" smtClean="0"/>
              <a:t>Base </a:t>
            </a:r>
            <a:r>
              <a:rPr lang="en-US" dirty="0"/>
              <a:t>FTES = $</a:t>
            </a:r>
            <a:r>
              <a:rPr lang="en-US" dirty="0" smtClean="0"/>
              <a:t>3,354 per athlete</a:t>
            </a:r>
            <a:endParaRPr lang="en-US" dirty="0"/>
          </a:p>
          <a:p>
            <a:endParaRPr lang="en-US" b="1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8667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91589"/>
            <a:ext cx="10058400" cy="1088571"/>
          </a:xfrm>
        </p:spPr>
        <p:txBody>
          <a:bodyPr/>
          <a:lstStyle/>
          <a:p>
            <a:r>
              <a:rPr lang="en-US" dirty="0" smtClean="0"/>
              <a:t>First Year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1079863"/>
            <a:ext cx="10715308" cy="4914537"/>
          </a:xfrm>
        </p:spPr>
        <p:txBody>
          <a:bodyPr/>
          <a:lstStyle/>
          <a:p>
            <a:r>
              <a:rPr lang="en-US" b="1" dirty="0"/>
              <a:t>Based on a total of 25 players combined on Men’s and Women’s teams</a:t>
            </a:r>
          </a:p>
          <a:p>
            <a:r>
              <a:rPr lang="en-US" dirty="0" smtClean="0"/>
              <a:t>Base </a:t>
            </a:r>
            <a:r>
              <a:rPr lang="en-US" dirty="0"/>
              <a:t>FTES = $3,354</a:t>
            </a:r>
          </a:p>
          <a:p>
            <a:r>
              <a:rPr lang="en-US" dirty="0"/>
              <a:t>First Year</a:t>
            </a:r>
          </a:p>
          <a:p>
            <a:r>
              <a:rPr lang="en-US" dirty="0"/>
              <a:t>Students who get through Math and English ($880) + Promise ($222) + Pell ($333) = $1,435</a:t>
            </a:r>
          </a:p>
          <a:p>
            <a:r>
              <a:rPr lang="en-US" dirty="0"/>
              <a:t>Total First Year = </a:t>
            </a:r>
            <a:r>
              <a:rPr lang="en-US" b="1" dirty="0"/>
              <a:t>$</a:t>
            </a:r>
            <a:r>
              <a:rPr lang="en-US" b="1" dirty="0" smtClean="0"/>
              <a:t>4,789 FTES under new SSFF</a:t>
            </a:r>
          </a:p>
          <a:p>
            <a:r>
              <a:rPr lang="en-US" b="1" dirty="0" smtClean="0"/>
              <a:t>$4,789 * 25 = $119,725</a:t>
            </a:r>
          </a:p>
          <a:p>
            <a:endParaRPr lang="en-US" b="1" dirty="0"/>
          </a:p>
          <a:p>
            <a:r>
              <a:rPr lang="en-US" sz="2800" b="1" dirty="0"/>
              <a:t>Total First Year Basketball FTES = $119,725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7364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698863"/>
          </a:xfrm>
        </p:spPr>
        <p:txBody>
          <a:bodyPr/>
          <a:lstStyle/>
          <a:p>
            <a:r>
              <a:rPr lang="en-US" dirty="0" smtClean="0"/>
              <a:t>Second Year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046" y="1384663"/>
            <a:ext cx="11773988" cy="5042263"/>
          </a:xfrm>
        </p:spPr>
        <p:txBody>
          <a:bodyPr/>
          <a:lstStyle/>
          <a:p>
            <a:r>
              <a:rPr lang="en-US" b="1" dirty="0" smtClean="0"/>
              <a:t>Based on a total of 25 players combined on Men’s and Women’s teams</a:t>
            </a:r>
          </a:p>
          <a:p>
            <a:r>
              <a:rPr lang="en-US" b="1" dirty="0" smtClean="0"/>
              <a:t>Second </a:t>
            </a:r>
            <a:r>
              <a:rPr lang="en-US" b="1" dirty="0"/>
              <a:t>year</a:t>
            </a:r>
          </a:p>
          <a:p>
            <a:r>
              <a:rPr lang="en-US" dirty="0"/>
              <a:t> Base FTES = $</a:t>
            </a:r>
            <a:r>
              <a:rPr lang="en-US" dirty="0" smtClean="0"/>
              <a:t>3,354</a:t>
            </a:r>
            <a:endParaRPr lang="en-US" dirty="0"/>
          </a:p>
          <a:p>
            <a:r>
              <a:rPr lang="en-US" dirty="0"/>
              <a:t> Students who graduate with AA Degree ($1,320) + Promise ($333) + Pell ($500) = $2,153</a:t>
            </a:r>
          </a:p>
          <a:p>
            <a:r>
              <a:rPr lang="en-US" dirty="0"/>
              <a:t> Students who transfer to 4 year university Base ($660) + Promise ($167) + Pell ($250) = $1,077</a:t>
            </a:r>
          </a:p>
          <a:p>
            <a:r>
              <a:rPr lang="en-US" dirty="0"/>
              <a:t> Total Second Year = </a:t>
            </a:r>
            <a:r>
              <a:rPr lang="en-US" b="1" dirty="0" smtClean="0"/>
              <a:t>$6,584 under new SSFF</a:t>
            </a:r>
          </a:p>
          <a:p>
            <a:r>
              <a:rPr lang="en-US" b="1" dirty="0" smtClean="0"/>
              <a:t>$6,584 </a:t>
            </a:r>
            <a:r>
              <a:rPr lang="en-US" b="1" dirty="0"/>
              <a:t>* 25 = </a:t>
            </a:r>
            <a:r>
              <a:rPr lang="en-US" b="1" dirty="0" smtClean="0"/>
              <a:t>$164,600</a:t>
            </a:r>
          </a:p>
          <a:p>
            <a:endParaRPr lang="en-US" b="1" dirty="0"/>
          </a:p>
          <a:p>
            <a:r>
              <a:rPr lang="en-US" sz="2800" b="1" dirty="0"/>
              <a:t>Total </a:t>
            </a:r>
            <a:r>
              <a:rPr lang="en-US" sz="2800" b="1" dirty="0" smtClean="0"/>
              <a:t>Second </a:t>
            </a:r>
            <a:r>
              <a:rPr lang="en-US" sz="2800" b="1" dirty="0"/>
              <a:t>Year Basketball FTES = </a:t>
            </a:r>
            <a:r>
              <a:rPr lang="en-US" sz="2800" b="1" dirty="0" smtClean="0"/>
              <a:t>$164,600</a:t>
            </a:r>
            <a:endParaRPr lang="en-US" sz="2800" b="1" dirty="0"/>
          </a:p>
          <a:p>
            <a:endParaRPr lang="en-US" b="1" dirty="0"/>
          </a:p>
          <a:p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788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1125583"/>
          </a:xfrm>
        </p:spPr>
        <p:txBody>
          <a:bodyPr/>
          <a:lstStyle/>
          <a:p>
            <a:pPr algn="ctr"/>
            <a:r>
              <a:rPr lang="en-US" dirty="0" smtClean="0"/>
              <a:t>Total FTES for GWC Men’s and women’s basketball teams for two years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1811383"/>
            <a:ext cx="11028817" cy="4183017"/>
          </a:xfrm>
        </p:spPr>
        <p:txBody>
          <a:bodyPr/>
          <a:lstStyle/>
          <a:p>
            <a:r>
              <a:rPr lang="en-US" sz="2800" b="1" dirty="0"/>
              <a:t>Total First Year Basketball FTES = </a:t>
            </a:r>
            <a:r>
              <a:rPr lang="en-US" sz="2800" b="1" dirty="0" smtClean="0"/>
              <a:t>				$119,725</a:t>
            </a:r>
          </a:p>
          <a:p>
            <a:endParaRPr lang="en-US" sz="2800" b="1" dirty="0"/>
          </a:p>
          <a:p>
            <a:r>
              <a:rPr lang="en-US" sz="2800" b="1" dirty="0"/>
              <a:t>Total Second Year Basketball FTES = </a:t>
            </a:r>
            <a:r>
              <a:rPr lang="en-US" sz="2800" b="1" dirty="0" smtClean="0"/>
              <a:t>				$164,600</a:t>
            </a:r>
          </a:p>
          <a:p>
            <a:endParaRPr lang="en-US" sz="2800" b="1" dirty="0"/>
          </a:p>
          <a:p>
            <a:r>
              <a:rPr lang="en-US" sz="2800" b="1" dirty="0" smtClean="0"/>
              <a:t>Total Two Years =							$284,325</a:t>
            </a:r>
            <a:endParaRPr lang="en-US" sz="28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4066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8012" y="269967"/>
            <a:ext cx="11190514" cy="984068"/>
          </a:xfrm>
        </p:spPr>
        <p:txBody>
          <a:bodyPr/>
          <a:lstStyle/>
          <a:p>
            <a:r>
              <a:rPr lang="en-US" dirty="0" smtClean="0"/>
              <a:t>Enrollment management and athletics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2549" y="1254035"/>
            <a:ext cx="11495313" cy="4972594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929205"/>
              </p:ext>
            </p:extLst>
          </p:nvPr>
        </p:nvGraphicFramePr>
        <p:xfrm>
          <a:off x="252549" y="1254034"/>
          <a:ext cx="11495312" cy="523385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884836">
                  <a:extLst>
                    <a:ext uri="{9D8B030D-6E8A-4147-A177-3AD203B41FA5}">
                      <a16:colId xmlns:a16="http://schemas.microsoft.com/office/drawing/2014/main" val="2942339567"/>
                    </a:ext>
                  </a:extLst>
                </a:gridCol>
                <a:gridCol w="4333430">
                  <a:extLst>
                    <a:ext uri="{9D8B030D-6E8A-4147-A177-3AD203B41FA5}">
                      <a16:colId xmlns:a16="http://schemas.microsoft.com/office/drawing/2014/main" val="232004653"/>
                    </a:ext>
                  </a:extLst>
                </a:gridCol>
                <a:gridCol w="1607075">
                  <a:extLst>
                    <a:ext uri="{9D8B030D-6E8A-4147-A177-3AD203B41FA5}">
                      <a16:colId xmlns:a16="http://schemas.microsoft.com/office/drawing/2014/main" val="724390846"/>
                    </a:ext>
                  </a:extLst>
                </a:gridCol>
                <a:gridCol w="1266753">
                  <a:extLst>
                    <a:ext uri="{9D8B030D-6E8A-4147-A177-3AD203B41FA5}">
                      <a16:colId xmlns:a16="http://schemas.microsoft.com/office/drawing/2014/main" val="2596421982"/>
                    </a:ext>
                  </a:extLst>
                </a:gridCol>
                <a:gridCol w="3403218">
                  <a:extLst>
                    <a:ext uri="{9D8B030D-6E8A-4147-A177-3AD203B41FA5}">
                      <a16:colId xmlns:a16="http://schemas.microsoft.com/office/drawing/2014/main" val="682978924"/>
                    </a:ext>
                  </a:extLst>
                </a:gridCol>
              </a:tblGrid>
              <a:tr h="24359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Basketball Start Up Costs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 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 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 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523785785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Shot Clocks - Backboard replacement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$12,363.17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272703644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    - Install Costs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$6,795.00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414783394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Scores Table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$3,500.00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06420501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377160991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Gym Floor (2 options)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69287817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 - Sand and restripe (really needs to be done)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$28,500.00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454588372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39798974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Storage Racks for Uniforms in Equipment Room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$1,600.00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617942762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00792521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Basketballs (Men's and Women's)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$3,500.00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22014174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Ball Storage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$600.00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75382013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Additional Equipment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$1,500.00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164805513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882556200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Women's Uniforms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$10,738.60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6616832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>
                          <a:effectLst/>
                        </a:rPr>
                        <a:t>Men's Uniforms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>
                          <a:effectLst/>
                        </a:rPr>
                        <a:t>$10,910.77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701914110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23199681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80588546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900550941"/>
                  </a:ext>
                </a:extLst>
              </a:tr>
              <a:tr h="198128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04262156"/>
                  </a:ext>
                </a:extLst>
              </a:tr>
              <a:tr h="341832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Cost to Startup Basketball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$80,007.54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60710394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7098463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49160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298"/>
            <a:ext cx="10058400" cy="478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Basketball Ongoing costs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1" y="888274"/>
            <a:ext cx="11782696" cy="5608320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74034"/>
              </p:ext>
            </p:extLst>
          </p:nvPr>
        </p:nvGraphicFramePr>
        <p:xfrm>
          <a:off x="60959" y="757636"/>
          <a:ext cx="11782697" cy="5859528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827973">
                  <a:extLst>
                    <a:ext uri="{9D8B030D-6E8A-4147-A177-3AD203B41FA5}">
                      <a16:colId xmlns:a16="http://schemas.microsoft.com/office/drawing/2014/main" val="448637807"/>
                    </a:ext>
                  </a:extLst>
                </a:gridCol>
                <a:gridCol w="4054947">
                  <a:extLst>
                    <a:ext uri="{9D8B030D-6E8A-4147-A177-3AD203B41FA5}">
                      <a16:colId xmlns:a16="http://schemas.microsoft.com/office/drawing/2014/main" val="833924035"/>
                    </a:ext>
                  </a:extLst>
                </a:gridCol>
                <a:gridCol w="1503797">
                  <a:extLst>
                    <a:ext uri="{9D8B030D-6E8A-4147-A177-3AD203B41FA5}">
                      <a16:colId xmlns:a16="http://schemas.microsoft.com/office/drawing/2014/main" val="4196572190"/>
                    </a:ext>
                  </a:extLst>
                </a:gridCol>
                <a:gridCol w="1185347">
                  <a:extLst>
                    <a:ext uri="{9D8B030D-6E8A-4147-A177-3AD203B41FA5}">
                      <a16:colId xmlns:a16="http://schemas.microsoft.com/office/drawing/2014/main" val="2394512887"/>
                    </a:ext>
                  </a:extLst>
                </a:gridCol>
                <a:gridCol w="3184513">
                  <a:extLst>
                    <a:ext uri="{9D8B030D-6E8A-4147-A177-3AD203B41FA5}">
                      <a16:colId xmlns:a16="http://schemas.microsoft.com/office/drawing/2014/main" val="4061653233"/>
                    </a:ext>
                  </a:extLst>
                </a:gridCol>
                <a:gridCol w="1026120">
                  <a:extLst>
                    <a:ext uri="{9D8B030D-6E8A-4147-A177-3AD203B41FA5}">
                      <a16:colId xmlns:a16="http://schemas.microsoft.com/office/drawing/2014/main" val="3448412145"/>
                    </a:ext>
                  </a:extLst>
                </a:gridCol>
              </a:tblGrid>
              <a:tr h="15677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Basketball Ongoing Costs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053692190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Basketballs (Men's and Women's)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$1,800.00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571191664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183735326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Women's Uniforms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$5,000.00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(Put on uniform replacement cycle)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672814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Men's Uniforms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$5,000.00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(Put on uniform replacement cycle)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6856714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219885287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Additional Soap for laundry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$500.00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934446128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4015688490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2729032277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Event Staff - (Table Workers)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$1,850.00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16885338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Athletic EQ overtime - (Holiday Time)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$6,000.00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588435045"/>
                  </a:ext>
                </a:extLst>
              </a:tr>
              <a:tr h="292398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Athletic Trainer to Cover Hours - (Holiday Time)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$8,000.00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409185810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632518930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Men's Budget Increase (from GF)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$4,000.00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*Includes Video Agreement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028751492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Women's Budget Increase (from GF)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$4,000.00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*Includes Video Agreement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154392241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917557619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Mirror OCC's LHE Allocation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563395290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 -  Men's Basketball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4130916120"/>
                  </a:ext>
                </a:extLst>
              </a:tr>
              <a:tr h="292398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     -  Head Coach 14.4 LHE for (summer/Fall/Spring)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552137616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     -  1 Assistant Coach 11.3 for (Fall/Spring)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529104189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 -  Women's Basketball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895445840"/>
                  </a:ext>
                </a:extLst>
              </a:tr>
              <a:tr h="292398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     -  Head Coach 14.4 LHE for (summer/Fall/Spring)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475571117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     -  1 Assistant Coach 11.3 for (Fall/Spring)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564790661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996459309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Referee Costs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2000979717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- Men's Games (Avg 9 home games)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$3,780.00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584685306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- Women's Games (Avg 9 home games)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$3,780.00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594854619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4258558963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Increase Playoff's Budget from 40k to 50k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$10,000.00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365965507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3292967099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Stat Coverage of Home Contest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u="none" strike="noStrike">
                          <a:effectLst/>
                        </a:rPr>
                        <a:t>$2,200.00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2735003976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 - No SID, High Priority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794427429"/>
                  </a:ext>
                </a:extLst>
              </a:tr>
              <a:tr h="156773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4126550421"/>
                  </a:ext>
                </a:extLst>
              </a:tr>
              <a:tr h="236951"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Ongoing Yearly Expenses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</a:rPr>
                        <a:t>$45,910.00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24" marR="4824" marT="4824" marB="0" anchor="b"/>
                </a:tc>
                <a:extLst>
                  <a:ext uri="{0D108BD9-81ED-4DB2-BD59-A6C34878D82A}">
                    <a16:rowId xmlns:a16="http://schemas.microsoft.com/office/drawing/2014/main" val="1128446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77702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681446"/>
          </a:xfrm>
        </p:spPr>
        <p:txBody>
          <a:bodyPr/>
          <a:lstStyle/>
          <a:p>
            <a:r>
              <a:rPr lang="en-US" dirty="0" smtClean="0"/>
              <a:t>Cost vs FTES Return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429" y="1219200"/>
            <a:ext cx="11059885" cy="512064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Basketball FTES</a:t>
            </a:r>
          </a:p>
          <a:p>
            <a:r>
              <a:rPr lang="en-US" b="1" dirty="0" smtClean="0"/>
              <a:t>Total </a:t>
            </a:r>
            <a:r>
              <a:rPr lang="en-US" b="1" dirty="0"/>
              <a:t>First Year Basketball FTES = 				</a:t>
            </a:r>
            <a:r>
              <a:rPr lang="en-US" b="1" dirty="0" smtClean="0"/>
              <a:t>	$</a:t>
            </a:r>
            <a:r>
              <a:rPr lang="en-US" b="1" dirty="0"/>
              <a:t>119,725</a:t>
            </a:r>
          </a:p>
          <a:p>
            <a:r>
              <a:rPr lang="en-US" b="1" dirty="0" smtClean="0"/>
              <a:t>Total </a:t>
            </a:r>
            <a:r>
              <a:rPr lang="en-US" b="1" dirty="0"/>
              <a:t>Second Year Basketball FTES = 				$164,600</a:t>
            </a:r>
          </a:p>
          <a:p>
            <a:r>
              <a:rPr lang="en-US" b="1" dirty="0" smtClean="0"/>
              <a:t>	Total </a:t>
            </a:r>
            <a:r>
              <a:rPr lang="en-US" b="1" dirty="0"/>
              <a:t>Two Years =							</a:t>
            </a:r>
            <a:r>
              <a:rPr lang="en-US" b="1" dirty="0" smtClean="0"/>
              <a:t>	$</a:t>
            </a:r>
            <a:r>
              <a:rPr lang="en-US" b="1" dirty="0"/>
              <a:t>284,325</a:t>
            </a:r>
          </a:p>
          <a:p>
            <a:r>
              <a:rPr lang="en-US" b="1" dirty="0" smtClean="0"/>
              <a:t>Basketball Cost</a:t>
            </a:r>
          </a:p>
          <a:p>
            <a:r>
              <a:rPr lang="en-US" b="1" dirty="0" smtClean="0"/>
              <a:t>Cost to start program						$ 80,000</a:t>
            </a:r>
          </a:p>
          <a:p>
            <a:r>
              <a:rPr lang="en-US" b="1" dirty="0" smtClean="0"/>
              <a:t>Annual Costs for program	for 1</a:t>
            </a:r>
            <a:r>
              <a:rPr lang="en-US" b="1" baseline="30000" dirty="0" smtClean="0"/>
              <a:t>st</a:t>
            </a:r>
            <a:r>
              <a:rPr lang="en-US" b="1" dirty="0" smtClean="0"/>
              <a:t> year				$ 46,000</a:t>
            </a:r>
          </a:p>
          <a:p>
            <a:r>
              <a:rPr lang="en-US" b="1" dirty="0" smtClean="0"/>
              <a:t>Annual Costs for program for 2</a:t>
            </a:r>
            <a:r>
              <a:rPr lang="en-US" b="1" baseline="30000" dirty="0" smtClean="0"/>
              <a:t>nd</a:t>
            </a:r>
            <a:r>
              <a:rPr lang="en-US" b="1" dirty="0" smtClean="0"/>
              <a:t> year				$ 46,000</a:t>
            </a:r>
          </a:p>
          <a:p>
            <a:r>
              <a:rPr lang="en-US" b="1" dirty="0"/>
              <a:t>	</a:t>
            </a:r>
            <a:r>
              <a:rPr lang="en-US" b="1" dirty="0" smtClean="0"/>
              <a:t>Total two year costs							$172,000</a:t>
            </a:r>
          </a:p>
          <a:p>
            <a:r>
              <a:rPr lang="en-US" b="1" dirty="0" smtClean="0"/>
              <a:t>Difference									$112,325	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98593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006" y="209006"/>
            <a:ext cx="11399520" cy="1759131"/>
          </a:xfrm>
        </p:spPr>
        <p:txBody>
          <a:bodyPr/>
          <a:lstStyle/>
          <a:p>
            <a:r>
              <a:rPr lang="en-US" dirty="0" smtClean="0"/>
              <a:t>Athletics and new student success funding FORMULA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1750423"/>
            <a:ext cx="10619514" cy="424397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UNDER THE NEW STUDENTS SUCCESS FUNDING FORMULA, CAN A COLLEGE AFFORD NOT TO FUND ATHLETICS????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9038238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38200" y="1548245"/>
            <a:ext cx="10515600" cy="3859778"/>
          </a:xfrm>
        </p:spPr>
        <p:txBody>
          <a:bodyPr>
            <a:normAutofit/>
          </a:bodyPr>
          <a:lstStyle/>
          <a:p>
            <a:r>
              <a:rPr lang="en-US" sz="8800" smtClean="0"/>
              <a:t>QUESTIONS AND ANSWERS AND THOUGHTS</a:t>
            </a: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13167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Health Fitness 16x9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lth and fitness presentation (widescreen).potx" id="{ABFD658B-2256-413B-9244-0F977A0B2D12}" vid="{E4CB021D-C859-4C82-BDBB-2F2FACCF0D80}"/>
    </a:ext>
  </a:extLst>
</a:theme>
</file>

<file path=ppt/theme/theme2.xml><?xml version="1.0" encoding="utf-8"?>
<a:theme xmlns:a="http://schemas.openxmlformats.org/drawingml/2006/main" name="Office Them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HealthFitness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87A91B"/>
      </a:accent1>
      <a:accent2>
        <a:srgbClr val="FBCE11"/>
      </a:accent2>
      <a:accent3>
        <a:srgbClr val="446ED8"/>
      </a:accent3>
      <a:accent4>
        <a:srgbClr val="9D22E2"/>
      </a:accent4>
      <a:accent5>
        <a:srgbClr val="FE9E00"/>
      </a:accent5>
      <a:accent6>
        <a:srgbClr val="DF5327"/>
      </a:accent6>
      <a:hlink>
        <a:srgbClr val="446ED8"/>
      </a:hlink>
      <a:folHlink>
        <a:srgbClr val="828282"/>
      </a:folHlink>
    </a:clrScheme>
    <a:fontScheme name="Calibri Light">
      <a:majorFont>
        <a:latin typeface="Calibri Light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Health and fitness presentation (widescreen)</Template>
  <TotalTime>1670</TotalTime>
  <Words>966</Words>
  <Application>Microsoft Office PowerPoint</Application>
  <PresentationFormat>Widescreen</PresentationFormat>
  <Paragraphs>308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Symbol</vt:lpstr>
      <vt:lpstr>Health Fitness 16x9</vt:lpstr>
      <vt:lpstr>Athletic View – Student Centered funding Model</vt:lpstr>
      <vt:lpstr>Tim McGrath</vt:lpstr>
      <vt:lpstr>Student success Funding Formula</vt:lpstr>
      <vt:lpstr>How community Colleges are funded</vt:lpstr>
      <vt:lpstr>Budget – New Funding Model</vt:lpstr>
      <vt:lpstr>Old Funding Model vs. Student Centered Funding Formula for golden west college</vt:lpstr>
      <vt:lpstr>New Student success Funding Formula and opportunities for athletics</vt:lpstr>
      <vt:lpstr>Economic impact of athletics</vt:lpstr>
      <vt:lpstr>Student Success Allocation </vt:lpstr>
      <vt:lpstr>Commitment of an athlete</vt:lpstr>
      <vt:lpstr>Benefits of Athletics</vt:lpstr>
      <vt:lpstr>Golden West College – Athletics vs/ General Population</vt:lpstr>
      <vt:lpstr>FTES Advantages of Athletics</vt:lpstr>
      <vt:lpstr>New Funding Formula and Athletics</vt:lpstr>
      <vt:lpstr>Enrollment management and Athletics </vt:lpstr>
      <vt:lpstr>Basketball/men’s and women</vt:lpstr>
      <vt:lpstr>First Year</vt:lpstr>
      <vt:lpstr>Second Year</vt:lpstr>
      <vt:lpstr>Total FTES for GWC Men’s and women’s basketball teams for two years</vt:lpstr>
      <vt:lpstr>Enrollment management and athletics</vt:lpstr>
      <vt:lpstr>Basketball Ongoing costs</vt:lpstr>
      <vt:lpstr>Cost vs FTES Return</vt:lpstr>
      <vt:lpstr>Athletics and new student success funding FORMULA</vt:lpstr>
      <vt:lpstr>QUESTIONS AND ANSWERS AND THOUGHTS</vt:lpstr>
    </vt:vector>
  </TitlesOfParts>
  <Company>Golden West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With Pictures layout</dc:title>
  <dc:creator>McGrath, Tim</dc:creator>
  <cp:lastModifiedBy>McGrath, Tim</cp:lastModifiedBy>
  <cp:revision>19</cp:revision>
  <dcterms:created xsi:type="dcterms:W3CDTF">2019-03-15T02:32:43Z</dcterms:created>
  <dcterms:modified xsi:type="dcterms:W3CDTF">2019-03-26T02:00:30Z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